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648" r:id="rId2"/>
    <p:sldId id="642" r:id="rId3"/>
    <p:sldId id="272" r:id="rId4"/>
    <p:sldId id="323" r:id="rId5"/>
    <p:sldId id="643" r:id="rId6"/>
    <p:sldId id="641" r:id="rId7"/>
    <p:sldId id="646" r:id="rId8"/>
    <p:sldId id="645" r:id="rId9"/>
    <p:sldId id="644" r:id="rId10"/>
    <p:sldId id="647" r:id="rId1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C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1" autoAdjust="0"/>
    <p:restoredTop sz="63072" autoAdjust="0"/>
  </p:normalViewPr>
  <p:slideViewPr>
    <p:cSldViewPr snapToGrid="0">
      <p:cViewPr varScale="1">
        <p:scale>
          <a:sx n="72" d="100"/>
          <a:sy n="72" d="100"/>
        </p:scale>
        <p:origin x="120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C8FAFB-7944-4888-BAF2-0F786923C005}" type="datetimeFigureOut">
              <a:rPr lang="sv-SE" smtClean="0"/>
              <a:t>2019-02-05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B5271C-582E-49A3-8710-CC206E8C550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769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8658" indent="-238658">
              <a:buFontTx/>
              <a:buChar char="-"/>
            </a:pPr>
            <a:endParaRPr lang="sv-SE" altLang="sv-SE" sz="1300" dirty="0">
              <a:highlight>
                <a:srgbClr val="FFFF00"/>
              </a:highlight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5271C-582E-49A3-8710-CC206E8C550F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5644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5271C-582E-49A3-8710-CC206E8C550F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2836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sv-SE" dirty="0"/>
              <a:t>En stor del av våra upphandlade varor är tillverkade av plast och då mycket fossil plast. </a:t>
            </a:r>
          </a:p>
          <a:p>
            <a:pPr lvl="0">
              <a:defRPr/>
            </a:pPr>
            <a:r>
              <a:rPr lang="sv-SE" dirty="0"/>
              <a:t>Genom att gå över till produkter i förnybart material så finns det en potential att minska vår klimatpåverkan.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5271C-582E-49A3-8710-CC206E8C550F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62553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Vad är ett förnybart material?</a:t>
            </a:r>
          </a:p>
          <a:p>
            <a:endParaRPr lang="sv-SE" dirty="0"/>
          </a:p>
          <a:p>
            <a:r>
              <a:rPr lang="sv-SE" dirty="0"/>
              <a:t>Förnybar = biobaserad. Det är ett material som har producerats av förnybara råvaror.</a:t>
            </a:r>
          </a:p>
          <a:p>
            <a:endParaRPr lang="sv-SE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200" dirty="0">
                <a:latin typeface="Century Gothic" panose="020B0502020202020204" pitchFamily="34" charset="0"/>
              </a:rPr>
              <a:t>En förnybar råvara är en naturlig resurs som naturen återproducerar inom överskådlig tid, som tex träd, sockerrör, majs eller biprodukter från jord- och skogsbruket.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200" dirty="0">
                <a:latin typeface="Century Gothic" panose="020B0502020202020204" pitchFamily="34" charset="0"/>
              </a:rPr>
              <a:t>Fossila råvaror tex olja och gas är ändliga, dvs inte förnybara, eftersom det tar flera miljoner år för dem att bildas.</a:t>
            </a:r>
          </a:p>
          <a:p>
            <a:endParaRPr lang="sv-SE" dirty="0"/>
          </a:p>
          <a:p>
            <a:r>
              <a:rPr lang="sv-SE" dirty="0"/>
              <a:t>Vid förbränning tillför inte förnybara material</a:t>
            </a:r>
            <a:r>
              <a:rPr lang="sv-SE" baseline="0" dirty="0"/>
              <a:t> </a:t>
            </a:r>
            <a:r>
              <a:rPr lang="sv-SE" dirty="0"/>
              <a:t>mer koldioxid till</a:t>
            </a:r>
            <a:r>
              <a:rPr lang="sv-SE" baseline="0" dirty="0"/>
              <a:t> atmosfären än vad den förbrukat som råvara.</a:t>
            </a:r>
          </a:p>
          <a:p>
            <a:r>
              <a:rPr lang="sv-SE" baseline="0" dirty="0"/>
              <a:t>Ett fossilt material däremot, ger ett tillskott av koldioxid till atmosfären vid förbränning → vilket ökar växthuseffekten.</a:t>
            </a:r>
            <a:endParaRPr lang="sv-SE" dirty="0"/>
          </a:p>
          <a:p>
            <a:endParaRPr lang="sv-SE" dirty="0"/>
          </a:p>
          <a:p>
            <a:r>
              <a:rPr lang="sv-SE" dirty="0"/>
              <a:t>Effekter av en förstärkt växthuseffekt:</a:t>
            </a:r>
          </a:p>
          <a:p>
            <a:pPr marL="514350" lvl="1" indent="-342900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sv-SE" sz="2400" dirty="0">
                <a:latin typeface="Century Gothic" panose="020B0502020202020204" pitchFamily="34" charset="0"/>
              </a:rPr>
              <a:t>Glaciärerna smälter i snabbare takt</a:t>
            </a:r>
            <a:r>
              <a:rPr lang="sv-SE" sz="2400" dirty="0">
                <a:latin typeface="Century Gothic" panose="020B0502020202020204" pitchFamily="34" charset="0"/>
                <a:sym typeface="Symbol" panose="05050102010706020507" pitchFamily="18" charset="2"/>
              </a:rPr>
              <a:t> </a:t>
            </a:r>
            <a:r>
              <a:rPr lang="sv-SE" sz="2250" dirty="0">
                <a:latin typeface="Century Gothic" panose="020B0502020202020204" pitchFamily="34" charset="0"/>
                <a:sym typeface="Symbol" panose="05050102010706020507" pitchFamily="18" charset="2"/>
              </a:rPr>
              <a:t> </a:t>
            </a:r>
            <a:r>
              <a:rPr lang="sv-SE" sz="2250" dirty="0">
                <a:latin typeface="Century Gothic" panose="020B0502020202020204" pitchFamily="34" charset="0"/>
              </a:rPr>
              <a:t>Havsytan stiger</a:t>
            </a:r>
          </a:p>
          <a:p>
            <a:pPr marL="514350" lvl="1" indent="-342900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sv-SE" sz="2400" dirty="0">
                <a:latin typeface="Century Gothic" panose="020B0502020202020204" pitchFamily="34" charset="0"/>
              </a:rPr>
              <a:t>Haven blir varmare och surare</a:t>
            </a:r>
          </a:p>
          <a:p>
            <a:pPr marL="514350" lvl="1" indent="-342900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sv-SE" sz="2400" dirty="0">
                <a:latin typeface="Century Gothic" panose="020B0502020202020204" pitchFamily="34" charset="0"/>
              </a:rPr>
              <a:t>Extremväder – stormar, översvämningar och värmeböljor, torka</a:t>
            </a:r>
          </a:p>
          <a:p>
            <a:pPr marL="514350" lvl="1" indent="-342900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sv-SE" sz="2400" dirty="0">
                <a:latin typeface="Century Gothic" panose="020B0502020202020204" pitchFamily="34" charset="0"/>
              </a:rPr>
              <a:t>Förändrad utbredning av smittbärande djur</a:t>
            </a:r>
          </a:p>
          <a:p>
            <a:pPr marL="514350" lvl="1" indent="-342900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sv-SE" sz="2400" dirty="0">
                <a:latin typeface="Century Gothic" panose="020B0502020202020204" pitchFamily="34" charset="0"/>
              </a:rPr>
              <a:t>Ökad spridning av globala sjukdomar</a:t>
            </a:r>
          </a:p>
          <a:p>
            <a:endParaRPr lang="sv-SE" alt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5271C-582E-49A3-8710-CC206E8C550F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109918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sz="1100" dirty="0"/>
              <a:t>Går in lite på klimatpåverkan: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sz="1100" dirty="0"/>
              <a:t>Hur kan vi minska vår klimatpåverkan från förbrukningsvaror?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sz="1100" b="1" dirty="0"/>
          </a:p>
          <a:p>
            <a:pPr marL="228600" indent="-228600">
              <a:buFont typeface="+mj-lt"/>
              <a:buAutoNum type="arabicPeriod"/>
            </a:pPr>
            <a:r>
              <a:rPr lang="sv-SE" sz="1100" dirty="0"/>
              <a:t>Störst klimatvinst</a:t>
            </a:r>
            <a:r>
              <a:rPr lang="sv-SE" sz="1100" baseline="0" dirty="0"/>
              <a:t> får vi om vi inte använder produkterna alls. Då produkterna behövs är det istället</a:t>
            </a:r>
            <a:r>
              <a:rPr lang="sv-SE" sz="1100" b="0" u="none" baseline="0" dirty="0"/>
              <a:t> viktigt att minska svinnet</a:t>
            </a:r>
          </a:p>
          <a:p>
            <a:pPr marL="228600" indent="-228600">
              <a:buFont typeface="+mj-lt"/>
              <a:buAutoNum type="arabicPeriod"/>
            </a:pPr>
            <a:endParaRPr lang="sv-SE" sz="1100" b="0" u="none" baseline="0" dirty="0"/>
          </a:p>
          <a:p>
            <a:pPr marL="228600" indent="-228600">
              <a:buFont typeface="+mj-lt"/>
              <a:buAutoNum type="arabicPeriod"/>
            </a:pPr>
            <a:r>
              <a:rPr lang="sv-SE" sz="1100" dirty="0"/>
              <a:t>Stor </a:t>
            </a:r>
            <a:r>
              <a:rPr lang="sv-SE" sz="1100" baseline="0" dirty="0"/>
              <a:t>klimatvinst får vi när </a:t>
            </a:r>
            <a:r>
              <a:rPr lang="sv-SE" sz="1100" b="0" baseline="0" dirty="0"/>
              <a:t>vi </a:t>
            </a:r>
            <a:r>
              <a:rPr lang="sv-SE" sz="1100" b="0" dirty="0"/>
              <a:t>ersätta engångsprodukter med flergångsalternativ</a:t>
            </a:r>
          </a:p>
          <a:p>
            <a:pPr marL="636194" lvl="1" indent="-178994">
              <a:buFont typeface="Arial" panose="020B0604020202020204" pitchFamily="34" charset="0"/>
              <a:buChar char="•"/>
            </a:pPr>
            <a:r>
              <a:rPr lang="sv-SE" sz="1100" dirty="0"/>
              <a:t>Det finns livscykelanalyser som </a:t>
            </a:r>
            <a:r>
              <a:rPr lang="sv-SE" sz="1100" baseline="0" dirty="0"/>
              <a:t>visar att det är mindre klimatutsläpp från flergångsprodukter, även om man räknar med diskvatten.</a:t>
            </a:r>
          </a:p>
          <a:p>
            <a:pPr marL="636194" lvl="1" indent="-178994">
              <a:buFont typeface="Arial" panose="020B0604020202020204" pitchFamily="34" charset="0"/>
              <a:buChar char="•"/>
            </a:pPr>
            <a:r>
              <a:rPr lang="sv-SE" sz="1100" baseline="0" dirty="0"/>
              <a:t>När ni fikar, ta gärna en porslinsmugg och använd den hela dagen framför en mugg av engångsmaterial. 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sv-SE" sz="1100" dirty="0"/>
          </a:p>
          <a:p>
            <a:pPr marL="228600" indent="-228600" defTabSz="954634">
              <a:buFont typeface="+mj-lt"/>
              <a:buAutoNum type="arabicPeriod"/>
              <a:defRPr/>
            </a:pPr>
            <a:r>
              <a:rPr lang="sv-SE" sz="1100" dirty="0"/>
              <a:t>Om engångsmaterial verkligen behövs bör </a:t>
            </a:r>
            <a:r>
              <a:rPr lang="sv-SE" sz="1100" b="0" dirty="0"/>
              <a:t>förnybart material </a:t>
            </a:r>
            <a:r>
              <a:rPr lang="sv-SE" sz="1100" dirty="0"/>
              <a:t>användas. </a:t>
            </a:r>
          </a:p>
          <a:p>
            <a:pPr marL="636194" lvl="1" indent="-178994" defTabSz="954634">
              <a:buFont typeface="Arial" panose="020B0604020202020204" pitchFamily="34" charset="0"/>
              <a:buChar char="•"/>
              <a:defRPr/>
            </a:pPr>
            <a:r>
              <a:rPr lang="sv-SE" sz="1100" baseline="0" dirty="0"/>
              <a:t>Det är främst en </a:t>
            </a:r>
            <a:r>
              <a:rPr lang="sv-SE" sz="1100" b="0" baseline="0" dirty="0"/>
              <a:t>upphandlingsfråga</a:t>
            </a:r>
            <a:r>
              <a:rPr lang="sv-SE" sz="1100" baseline="0" dirty="0"/>
              <a:t>, därför jobbar Varuförsörjningen med att få in förnybara material där så är möjligt.		</a:t>
            </a:r>
          </a:p>
          <a:p>
            <a:pPr marL="3657600" lvl="8" indent="0" defTabSz="954634">
              <a:buFont typeface="Arial" panose="020B0604020202020204" pitchFamily="34" charset="0"/>
              <a:buNone/>
              <a:defRPr/>
            </a:pPr>
            <a:endParaRPr lang="sv-SE" sz="1100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E4D0F-0E9C-4A49-99FD-ED6AE23C957C}" type="slidenum">
              <a:rPr lang="sv-SE" altLang="sv-SE" smtClean="0"/>
              <a:pPr/>
              <a:t>6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233866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5271C-582E-49A3-8710-CC206E8C550F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3011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5271C-582E-49A3-8710-CC206E8C550F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57813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5271C-582E-49A3-8710-CC206E8C550F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83677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8658" indent="-238658">
              <a:buFontTx/>
              <a:buChar char="-"/>
            </a:pPr>
            <a:endParaRPr lang="sv-SE" altLang="sv-SE" sz="1300" dirty="0">
              <a:highlight>
                <a:srgbClr val="FFFF00"/>
              </a:highlight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5271C-582E-49A3-8710-CC206E8C550F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0420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6E06E-827F-49A9-B0DA-3E391758BFD1}" type="datetime1">
              <a:rPr lang="sv-SE" smtClean="0"/>
              <a:t>2019-02-05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1F0B-481C-400D-ADDC-A4DD0C6A53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4173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6DD42-9839-4215-BE2C-567E8B52F031}" type="datetime1">
              <a:rPr lang="sv-SE" smtClean="0"/>
              <a:t>2019-02-05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1F0B-481C-400D-ADDC-A4DD0C6A53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361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2669F-7743-4543-93C7-A0F5AFD1EC55}" type="datetime1">
              <a:rPr lang="sv-SE" smtClean="0"/>
              <a:t>2019-02-05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1F0B-481C-400D-ADDC-A4DD0C6A53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4523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AEDA2-940E-4580-A205-5860D676F6C7}" type="datetime1">
              <a:rPr lang="sv-SE" smtClean="0"/>
              <a:t>2019-02-05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1F0B-481C-400D-ADDC-A4DD0C6A53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9521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4E627-5680-4685-BF48-D286EFAEA080}" type="datetime1">
              <a:rPr lang="sv-SE" smtClean="0"/>
              <a:t>2019-02-05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1F0B-481C-400D-ADDC-A4DD0C6A53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08070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439BC-2FB0-4624-8AFC-4DE67BCFEF35}" type="datetime1">
              <a:rPr lang="sv-SE" smtClean="0"/>
              <a:t>2019-02-05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1F0B-481C-400D-ADDC-A4DD0C6A53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3765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A379F-21E9-4FC3-B2F3-E5010D6CF12B}" type="datetime1">
              <a:rPr lang="sv-SE" smtClean="0"/>
              <a:t>2019-02-05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1F0B-481C-400D-ADDC-A4DD0C6A53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3970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2D52-3BB5-45DB-89BA-B1780D1273D3}" type="datetime1">
              <a:rPr lang="sv-SE" smtClean="0"/>
              <a:t>2019-02-05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1F0B-481C-400D-ADDC-A4DD0C6A53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0331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B197C-A267-4923-8B48-AA9BBBDDEEE9}" type="datetime1">
              <a:rPr lang="sv-SE" smtClean="0"/>
              <a:t>2019-02-05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1F0B-481C-400D-ADDC-A4DD0C6A53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4487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A9E35-E78C-48F8-83FA-529D1C782105}" type="datetime1">
              <a:rPr lang="sv-SE" smtClean="0"/>
              <a:t>2019-02-05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1F0B-481C-400D-ADDC-A4DD0C6A53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6233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C5C57-AEF9-49F9-B8FF-4745E0912641}" type="datetime1">
              <a:rPr lang="sv-SE" smtClean="0"/>
              <a:t>2019-02-05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1F0B-481C-400D-ADDC-A4DD0C6A53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9003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B8523-8D81-441D-A4D4-03A487E84EEA}" type="datetime1">
              <a:rPr lang="sv-SE" smtClean="0"/>
              <a:t>2019-02-05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51F0B-481C-400D-ADDC-A4DD0C6A53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909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upphandling@varuforsorjningen.s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hyperlink" Target="mailto:lina.widenmo@regionuppsala.se" TargetMode="External"/><Relationship Id="rId4" Type="http://schemas.openxmlformats.org/officeDocument/2006/relationships/hyperlink" Target="mailto:hanna.svartson@varuforsorjningen.s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9.jpg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J:\Loggor\Varuförsörjningen2007\Dokument\VaruText_200dp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00" y="1980000"/>
            <a:ext cx="9257523" cy="288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270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J:\Loggor\Varuförsörjningen2007\Dokument\VaruText_200dp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00" y="1980000"/>
            <a:ext cx="9257523" cy="288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2905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530928" y="644237"/>
            <a:ext cx="8485908" cy="2514599"/>
          </a:xfrm>
        </p:spPr>
        <p:txBody>
          <a:bodyPr>
            <a:normAutofit/>
          </a:bodyPr>
          <a:lstStyle/>
          <a:p>
            <a:r>
              <a:rPr lang="sv-SE" altLang="sv-SE" dirty="0"/>
              <a:t>Miljönyttan vid upphandling:</a:t>
            </a:r>
            <a:br>
              <a:rPr lang="sv-SE" altLang="sv-SE" dirty="0"/>
            </a:br>
            <a:r>
              <a:rPr lang="sv-SE" altLang="sv-SE" dirty="0"/>
              <a:t>Transport- &amp; avfallsemballage</a:t>
            </a:r>
            <a:endParaRPr lang="sv-SE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AC2954E9-6F11-46EA-94AB-18A7E1A20112}"/>
              </a:ext>
            </a:extLst>
          </p:cNvPr>
          <p:cNvSpPr txBox="1"/>
          <p:nvPr/>
        </p:nvSpPr>
        <p:spPr>
          <a:xfrm>
            <a:off x="879764" y="3699164"/>
            <a:ext cx="91370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Avtalstid: 2018-11-01 – 2020-10-31 (option 2x1 år)</a:t>
            </a:r>
          </a:p>
          <a:p>
            <a:endParaRPr lang="sv-SE" dirty="0">
              <a:highlight>
                <a:srgbClr val="FFFF00"/>
              </a:highlight>
            </a:endParaRPr>
          </a:p>
          <a:p>
            <a:r>
              <a:rPr lang="sv-SE" dirty="0"/>
              <a:t>Information om sortimentet: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Kundtjänst, </a:t>
            </a:r>
            <a:r>
              <a:rPr lang="sv-SE" dirty="0">
                <a:hlinkClick r:id="rId3"/>
              </a:rPr>
              <a:t>upphandling@varuforsorjningen.se</a:t>
            </a:r>
            <a:endParaRPr lang="sv-SE" dirty="0"/>
          </a:p>
          <a:p>
            <a:endParaRPr lang="sv-SE" dirty="0"/>
          </a:p>
          <a:p>
            <a:r>
              <a:rPr lang="sv-SE" dirty="0"/>
              <a:t>Miljöfrågor om sortimentet: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Hanna </a:t>
            </a:r>
            <a:r>
              <a:rPr lang="sv-SE" dirty="0" err="1"/>
              <a:t>Svartson</a:t>
            </a:r>
            <a:r>
              <a:rPr lang="sv-SE" dirty="0"/>
              <a:t>, </a:t>
            </a:r>
            <a:r>
              <a:rPr lang="sv-SE" dirty="0">
                <a:hlinkClick r:id="rId4"/>
              </a:rPr>
              <a:t>hanna.svartson@varuforsorjningen.se</a:t>
            </a:r>
            <a:r>
              <a:rPr lang="sv-SE" dirty="0"/>
              <a:t> (</a:t>
            </a:r>
            <a:r>
              <a:rPr lang="sv-SE" dirty="0" err="1"/>
              <a:t>miljökemist</a:t>
            </a:r>
            <a:r>
              <a:rPr lang="sv-SE" dirty="0"/>
              <a:t>, generella frågor)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Lina </a:t>
            </a:r>
            <a:r>
              <a:rPr lang="sv-SE" dirty="0" err="1"/>
              <a:t>Widenmo</a:t>
            </a:r>
            <a:r>
              <a:rPr lang="sv-SE" dirty="0"/>
              <a:t>, </a:t>
            </a:r>
            <a:r>
              <a:rPr lang="sv-SE" dirty="0">
                <a:hlinkClick r:id="rId5"/>
              </a:rPr>
              <a:t>lina.widenmo@regionuppsala.se</a:t>
            </a:r>
            <a:r>
              <a:rPr lang="sv-SE" dirty="0"/>
              <a:t> (</a:t>
            </a:r>
            <a:r>
              <a:rPr lang="sv-SE" dirty="0" err="1"/>
              <a:t>miljöstrateg</a:t>
            </a:r>
            <a:r>
              <a:rPr lang="sv-SE" dirty="0"/>
              <a:t> Region Uppsala, lokala frågor)</a:t>
            </a:r>
          </a:p>
        </p:txBody>
      </p:sp>
      <p:pic>
        <p:nvPicPr>
          <p:cNvPr id="7" name="Bild 1" descr="J:\Loggor\Varuförsörjningen2007\Dokument\Varu_200dpi.jpg">
            <a:extLst>
              <a:ext uri="{FF2B5EF4-FFF2-40B4-BE49-F238E27FC236}">
                <a16:creationId xmlns:a16="http://schemas.microsoft.com/office/drawing/2014/main" id="{F626CBAD-8F1F-4319-9179-0D4AE152C863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855" y="6168887"/>
            <a:ext cx="2180991" cy="456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0189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v-SE" altLang="sv-SE" dirty="0"/>
              <a:t>Varuförsörjningens riktlinjer för hållbar upphandling</a:t>
            </a:r>
            <a:endParaRPr lang="sv-SE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71EBE1D9-74AB-46CB-A24A-D6A3A7D8552D}"/>
              </a:ext>
            </a:extLst>
          </p:cNvPr>
          <p:cNvSpPr txBox="1"/>
          <p:nvPr/>
        </p:nvSpPr>
        <p:spPr>
          <a:xfrm>
            <a:off x="924791" y="1932709"/>
            <a:ext cx="9455727" cy="3472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lvl="2" indent="0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sv-SE" sz="2000" dirty="0">
                <a:latin typeface="Century Gothic" panose="020B0502020202020204" pitchFamily="34" charset="0"/>
              </a:rPr>
              <a:t>I VFs Riktlinjer för hållbar upphandling står det att klimatpåverkan från engångsmaterial ska minimeras genom att prioritera:</a:t>
            </a:r>
          </a:p>
          <a:p>
            <a:pPr marL="1143000" lvl="2" indent="-457200">
              <a:spcBef>
                <a:spcPts val="1000"/>
              </a:spcBef>
              <a:buFont typeface="+mj-lt"/>
              <a:buAutoNum type="arabicPeriod"/>
            </a:pPr>
            <a:r>
              <a:rPr lang="sv-SE" sz="2000" dirty="0">
                <a:latin typeface="Century Gothic" panose="020B0502020202020204" pitchFamily="34" charset="0"/>
              </a:rPr>
              <a:t>Materialsnåla produkter</a:t>
            </a:r>
          </a:p>
          <a:p>
            <a:pPr marL="1143000" lvl="2" indent="-457200">
              <a:spcBef>
                <a:spcPts val="1000"/>
              </a:spcBef>
              <a:buFont typeface="+mj-lt"/>
              <a:buAutoNum type="arabicPeriod"/>
            </a:pPr>
            <a:r>
              <a:rPr lang="sv-SE" sz="2000" dirty="0">
                <a:latin typeface="Century Gothic" panose="020B0502020202020204" pitchFamily="34" charset="0"/>
              </a:rPr>
              <a:t>Produkter framställda av återvunnet material</a:t>
            </a:r>
          </a:p>
          <a:p>
            <a:pPr marL="1143000" lvl="2" indent="-457200">
              <a:spcBef>
                <a:spcPts val="1000"/>
              </a:spcBef>
              <a:buFont typeface="+mj-lt"/>
              <a:buAutoNum type="arabicPeriod"/>
            </a:pPr>
            <a:r>
              <a:rPr lang="sv-SE" sz="2000" dirty="0">
                <a:latin typeface="Century Gothic" panose="020B0502020202020204" pitchFamily="34" charset="0"/>
              </a:rPr>
              <a:t>Produkter framställda av förnybara material</a:t>
            </a:r>
          </a:p>
          <a:p>
            <a:pPr marL="685800" lvl="2">
              <a:spcBef>
                <a:spcPts val="1000"/>
              </a:spcBef>
            </a:pPr>
            <a:endParaRPr lang="sv-SE" sz="2000" dirty="0">
              <a:latin typeface="Century Gothic" panose="020B0502020202020204" pitchFamily="34" charset="0"/>
            </a:endParaRPr>
          </a:p>
          <a:p>
            <a:pPr marL="685800" lvl="2">
              <a:spcBef>
                <a:spcPts val="1000"/>
              </a:spcBef>
            </a:pPr>
            <a:r>
              <a:rPr lang="sv-SE" sz="2000" dirty="0">
                <a:latin typeface="Century Gothic" panose="020B0502020202020204" pitchFamily="34" charset="0"/>
              </a:rPr>
              <a:t>Riktlinjerna antas av de fem regionernas/ landstingens gemensamma politiska nämnd.</a:t>
            </a:r>
          </a:p>
          <a:p>
            <a:endParaRPr lang="sv-SE" dirty="0"/>
          </a:p>
        </p:txBody>
      </p:sp>
      <p:pic>
        <p:nvPicPr>
          <p:cNvPr id="7" name="Bild 1" descr="J:\Loggor\Varuförsörjningen2007\Dokument\Varu_200dpi.jpg">
            <a:extLst>
              <a:ext uri="{FF2B5EF4-FFF2-40B4-BE49-F238E27FC236}">
                <a16:creationId xmlns:a16="http://schemas.microsoft.com/office/drawing/2014/main" id="{9B3DB160-85EC-4FCB-9B73-CA2727314B5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855" y="6168887"/>
            <a:ext cx="2180991" cy="456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4695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828800"/>
            <a:ext cx="10515600" cy="1858297"/>
          </a:xfrm>
        </p:spPr>
        <p:txBody>
          <a:bodyPr>
            <a:normAutofit lnSpcReduction="10000"/>
          </a:bodyPr>
          <a:lstStyle/>
          <a:p>
            <a:pPr marL="228600" lvl="1">
              <a:spcBef>
                <a:spcPts val="1000"/>
              </a:spcBef>
            </a:pPr>
            <a:r>
              <a:rPr lang="sv-SE" dirty="0">
                <a:latin typeface="Century Gothic" panose="020B0502020202020204" pitchFamily="34" charset="0"/>
              </a:rPr>
              <a:t>En förnybar (=biobaserad) råvara är en naturlig resurs som naturen </a:t>
            </a:r>
            <a:r>
              <a:rPr lang="sv-SE" dirty="0" err="1">
                <a:latin typeface="Century Gothic" panose="020B0502020202020204" pitchFamily="34" charset="0"/>
              </a:rPr>
              <a:t>återproducerar</a:t>
            </a:r>
            <a:r>
              <a:rPr lang="sv-SE" dirty="0">
                <a:latin typeface="Century Gothic" panose="020B0502020202020204" pitchFamily="34" charset="0"/>
              </a:rPr>
              <a:t> inom överskådlig tid, som tex träd, sockerrör, majs eller biprodukter från jord- och skogsbruket. </a:t>
            </a:r>
          </a:p>
          <a:p>
            <a:pPr marL="228600" lvl="1">
              <a:spcBef>
                <a:spcPts val="1000"/>
              </a:spcBef>
            </a:pPr>
            <a:r>
              <a:rPr lang="sv-SE" dirty="0">
                <a:latin typeface="Century Gothic" panose="020B0502020202020204" pitchFamily="34" charset="0"/>
              </a:rPr>
              <a:t>Fossila råvaror tex olja och gas är ändliga, dvs inte förnybara, eftersom det tar flera miljoner år för dem att bildas. 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607" y="3767006"/>
            <a:ext cx="6302670" cy="2878932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7D28E5EE-CE58-44E5-BA22-5062C58232FF}"/>
              </a:ext>
            </a:extLst>
          </p:cNvPr>
          <p:cNvSpPr txBox="1">
            <a:spLocks/>
          </p:cNvSpPr>
          <p:nvPr/>
        </p:nvSpPr>
        <p:spPr>
          <a:xfrm>
            <a:off x="838200" y="4233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Förnybart material</a:t>
            </a:r>
            <a:br>
              <a:rPr lang="sv-SE" dirty="0"/>
            </a:br>
            <a:r>
              <a:rPr lang="sv-SE" sz="3000" dirty="0"/>
              <a:t>- </a:t>
            </a:r>
            <a:r>
              <a:rPr lang="sv-SE" sz="3000" dirty="0">
                <a:latin typeface="Century Gothic" panose="020B0502020202020204" pitchFamily="34" charset="0"/>
              </a:rPr>
              <a:t>Vad är det?</a:t>
            </a:r>
          </a:p>
        </p:txBody>
      </p:sp>
      <p:pic>
        <p:nvPicPr>
          <p:cNvPr id="9" name="Bild 1" descr="J:\Loggor\Varuförsörjningen2007\Dokument\Varu_200dpi.jpg">
            <a:extLst>
              <a:ext uri="{FF2B5EF4-FFF2-40B4-BE49-F238E27FC236}">
                <a16:creationId xmlns:a16="http://schemas.microsoft.com/office/drawing/2014/main" id="{B3451803-895F-46DB-A2CC-6E67D1957B0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855" y="6168887"/>
            <a:ext cx="2180991" cy="456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2230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7826D71-EBC2-46D2-BD56-A9C3EA69E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2260"/>
            <a:ext cx="8957187" cy="1972214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sv-SE" sz="2000" dirty="0">
                <a:latin typeface="Century Gothic" panose="020B0502020202020204" pitchFamily="34" charset="0"/>
              </a:rPr>
              <a:t>Plast kan idag framställas helt eller delvis kommer från biomassa, det vill säga från växtriket. Till exempel från majs, sockerrör eller cellulosa.</a:t>
            </a:r>
          </a:p>
          <a:p>
            <a:pPr>
              <a:defRPr/>
            </a:pPr>
            <a:r>
              <a:rPr lang="sv-SE" sz="2000" dirty="0">
                <a:latin typeface="Century Gothic" panose="020B0502020202020204" pitchFamily="34" charset="0"/>
              </a:rPr>
              <a:t>Biobaserad plast spar på fossila resurser och minskar utsläppen av växthusgaser. </a:t>
            </a:r>
          </a:p>
          <a:p>
            <a:pPr>
              <a:defRPr/>
            </a:pPr>
            <a:r>
              <a:rPr lang="sv-SE" sz="2000" dirty="0">
                <a:latin typeface="Century Gothic" panose="020B0502020202020204" pitchFamily="34" charset="0"/>
              </a:rPr>
              <a:t>Många vanliga plasttyper (tex. polyeten) kan idag göras från biomassa.</a:t>
            </a:r>
          </a:p>
          <a:p>
            <a:pPr marL="0" indent="0">
              <a:buNone/>
              <a:defRPr/>
            </a:pPr>
            <a:endParaRPr lang="sv-SE" sz="2000" dirty="0">
              <a:latin typeface="Century Gothic" panose="020B0502020202020204" pitchFamily="34" charset="0"/>
            </a:endParaRPr>
          </a:p>
          <a:p>
            <a:pPr marL="0" indent="0">
              <a:buNone/>
              <a:defRPr/>
            </a:pPr>
            <a:endParaRPr lang="sv-SE" sz="2000" dirty="0">
              <a:latin typeface="Century Gothic" panose="020B0502020202020204" pitchFamily="34" charset="0"/>
            </a:endParaRPr>
          </a:p>
          <a:p>
            <a:pPr marL="0" indent="0">
              <a:buNone/>
              <a:defRPr/>
            </a:pPr>
            <a:endParaRPr lang="sv-SE" dirty="0">
              <a:latin typeface="Century Gothic" panose="020B0502020202020204" pitchFamily="34" charset="0"/>
            </a:endParaRPr>
          </a:p>
        </p:txBody>
      </p:sp>
      <p:sp>
        <p:nvSpPr>
          <p:cNvPr id="6148" name="Platshållare för sidfot 3">
            <a:extLst>
              <a:ext uri="{FF2B5EF4-FFF2-40B4-BE49-F238E27FC236}">
                <a16:creationId xmlns:a16="http://schemas.microsoft.com/office/drawing/2014/main" id="{2802A9AE-E3C1-4E34-A10A-43266CC30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v-SE" altLang="sv-SE" sz="1400">
                <a:latin typeface="Times New Roman" panose="02020603050405020304" pitchFamily="18" charset="0"/>
              </a:rPr>
              <a:t> Katharina Högdin, Miljökemist</a:t>
            </a:r>
          </a:p>
        </p:txBody>
      </p:sp>
      <p:grpSp>
        <p:nvGrpSpPr>
          <p:cNvPr id="24" name="Grupp 4">
            <a:extLst>
              <a:ext uri="{FF2B5EF4-FFF2-40B4-BE49-F238E27FC236}">
                <a16:creationId xmlns:a16="http://schemas.microsoft.com/office/drawing/2014/main" id="{F051D811-8967-4630-9194-992184A29A01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4505735"/>
            <a:ext cx="7397750" cy="1041400"/>
            <a:chOff x="774053" y="2294583"/>
            <a:chExt cx="7398347" cy="1040923"/>
          </a:xfrm>
        </p:grpSpPr>
        <p:grpSp>
          <p:nvGrpSpPr>
            <p:cNvPr id="25" name="Grupp 5">
              <a:extLst>
                <a:ext uri="{FF2B5EF4-FFF2-40B4-BE49-F238E27FC236}">
                  <a16:creationId xmlns:a16="http://schemas.microsoft.com/office/drawing/2014/main" id="{C0BA5F90-7B96-4FAB-9A21-DA06185710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4053" y="2316069"/>
              <a:ext cx="2244332" cy="338554"/>
              <a:chOff x="827584" y="2348880"/>
              <a:chExt cx="2244332" cy="338554"/>
            </a:xfrm>
          </p:grpSpPr>
          <p:sp>
            <p:nvSpPr>
              <p:cNvPr id="41" name="Rektangel med rundade hörn 21">
                <a:extLst>
                  <a:ext uri="{FF2B5EF4-FFF2-40B4-BE49-F238E27FC236}">
                    <a16:creationId xmlns:a16="http://schemas.microsoft.com/office/drawing/2014/main" id="{1B73853E-8FF2-4319-93CF-BD3F5EAAFBD1}"/>
                  </a:ext>
                </a:extLst>
              </p:cNvPr>
              <p:cNvSpPr/>
              <p:nvPr/>
            </p:nvSpPr>
            <p:spPr>
              <a:xfrm>
                <a:off x="827584" y="2349609"/>
                <a:ext cx="2217916" cy="337983"/>
              </a:xfrm>
              <a:prstGeom prst="roundRect">
                <a:avLst/>
              </a:prstGeom>
              <a:gradFill flip="none" rotWithShape="1">
                <a:gsLst>
                  <a:gs pos="0">
                    <a:srgbClr val="99FF66">
                      <a:tint val="66000"/>
                      <a:satMod val="160000"/>
                    </a:srgbClr>
                  </a:gs>
                  <a:gs pos="50000">
                    <a:srgbClr val="99FF66">
                      <a:tint val="44500"/>
                      <a:satMod val="160000"/>
                    </a:srgbClr>
                  </a:gs>
                  <a:gs pos="100000">
                    <a:srgbClr val="99FF66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sv-SE"/>
              </a:p>
            </p:txBody>
          </p:sp>
          <p:sp>
            <p:nvSpPr>
              <p:cNvPr id="42" name="textruta 22">
                <a:extLst>
                  <a:ext uri="{FF2B5EF4-FFF2-40B4-BE49-F238E27FC236}">
                    <a16:creationId xmlns:a16="http://schemas.microsoft.com/office/drawing/2014/main" id="{D80B00F5-7BEB-4E1D-9C81-6BC3282E32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7584" y="2348880"/>
                <a:ext cx="224433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sv-SE" altLang="sv-SE" sz="1600" dirty="0">
                    <a:ea typeface="Verdana" panose="020B0604030504040204" pitchFamily="34" charset="0"/>
                    <a:cs typeface="Verdana" panose="020B0604030504040204" pitchFamily="34" charset="0"/>
                  </a:rPr>
                  <a:t>Förnyelsebar råvara</a:t>
                </a:r>
              </a:p>
            </p:txBody>
          </p:sp>
        </p:grpSp>
        <p:sp>
          <p:nvSpPr>
            <p:cNvPr id="26" name="Rektangel med rundade hörn 6">
              <a:extLst>
                <a:ext uri="{FF2B5EF4-FFF2-40B4-BE49-F238E27FC236}">
                  <a16:creationId xmlns:a16="http://schemas.microsoft.com/office/drawing/2014/main" id="{5DC1B86C-29E1-42C9-8704-67013386FB9C}"/>
                </a:ext>
              </a:extLst>
            </p:cNvPr>
            <p:cNvSpPr/>
            <p:nvPr/>
          </p:nvSpPr>
          <p:spPr>
            <a:xfrm>
              <a:off x="3293618" y="2316798"/>
              <a:ext cx="936701" cy="337983"/>
            </a:xfrm>
            <a:prstGeom prst="roundRect">
              <a:avLst/>
            </a:prstGeom>
            <a:gradFill flip="none" rotWithShape="1">
              <a:gsLst>
                <a:gs pos="0">
                  <a:srgbClr val="99FF66">
                    <a:tint val="66000"/>
                    <a:satMod val="160000"/>
                  </a:srgbClr>
                </a:gs>
                <a:gs pos="50000">
                  <a:srgbClr val="99FF66">
                    <a:tint val="44500"/>
                    <a:satMod val="160000"/>
                  </a:srgbClr>
                </a:gs>
                <a:gs pos="100000">
                  <a:srgbClr val="99FF66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v-SE"/>
            </a:p>
          </p:txBody>
        </p:sp>
        <p:sp>
          <p:nvSpPr>
            <p:cNvPr id="27" name="textruta 7">
              <a:extLst>
                <a:ext uri="{FF2B5EF4-FFF2-40B4-BE49-F238E27FC236}">
                  <a16:creationId xmlns:a16="http://schemas.microsoft.com/office/drawing/2014/main" id="{C1B0317A-E068-4A03-AB01-34A7E05E14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9356" y="2294583"/>
              <a:ext cx="82907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sv-SE" altLang="sv-SE" sz="1600">
                  <a:ea typeface="Verdana" panose="020B0604030504040204" pitchFamily="34" charset="0"/>
                  <a:cs typeface="Verdana" panose="020B0604030504040204" pitchFamily="34" charset="0"/>
                </a:rPr>
                <a:t>Etanol</a:t>
              </a:r>
            </a:p>
          </p:txBody>
        </p:sp>
        <p:grpSp>
          <p:nvGrpSpPr>
            <p:cNvPr id="28" name="Grupp 8">
              <a:extLst>
                <a:ext uri="{FF2B5EF4-FFF2-40B4-BE49-F238E27FC236}">
                  <a16:creationId xmlns:a16="http://schemas.microsoft.com/office/drawing/2014/main" id="{5A0806A9-E7F3-496D-BD44-D8006765D7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5941" y="2989130"/>
              <a:ext cx="2144946" cy="346376"/>
              <a:chOff x="892932" y="3010616"/>
              <a:chExt cx="2144946" cy="346376"/>
            </a:xfrm>
          </p:grpSpPr>
          <p:sp>
            <p:nvSpPr>
              <p:cNvPr id="39" name="Rektangel med rundade hörn 19">
                <a:extLst>
                  <a:ext uri="{FF2B5EF4-FFF2-40B4-BE49-F238E27FC236}">
                    <a16:creationId xmlns:a16="http://schemas.microsoft.com/office/drawing/2014/main" id="{5ADDDC87-0A50-4FCB-BA35-40E27E45FBE8}"/>
                  </a:ext>
                </a:extLst>
              </p:cNvPr>
              <p:cNvSpPr/>
              <p:nvPr/>
            </p:nvSpPr>
            <p:spPr>
              <a:xfrm>
                <a:off x="899744" y="3019010"/>
                <a:ext cx="2087731" cy="337982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3">
                      <a:lumMod val="65000"/>
                      <a:shade val="30000"/>
                      <a:satMod val="115000"/>
                    </a:schemeClr>
                  </a:gs>
                  <a:gs pos="0">
                    <a:schemeClr val="bg2">
                      <a:lumMod val="75000"/>
                    </a:schemeClr>
                  </a:gs>
                  <a:gs pos="100000">
                    <a:schemeClr val="accent3">
                      <a:lumMod val="6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sv-SE"/>
              </a:p>
            </p:txBody>
          </p:sp>
          <p:sp>
            <p:nvSpPr>
              <p:cNvPr id="40" name="textruta 20">
                <a:extLst>
                  <a:ext uri="{FF2B5EF4-FFF2-40B4-BE49-F238E27FC236}">
                    <a16:creationId xmlns:a16="http://schemas.microsoft.com/office/drawing/2014/main" id="{C770D9BB-B3EA-45D8-AD8F-2B18CFE86AC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92932" y="3010616"/>
                <a:ext cx="2144946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sv-SE" altLang="sv-SE" sz="1600" dirty="0">
                    <a:ea typeface="Verdana" panose="020B0604030504040204" pitchFamily="34" charset="0"/>
                    <a:cs typeface="Verdana" panose="020B0604030504040204" pitchFamily="34" charset="0"/>
                  </a:rPr>
                  <a:t>Fossil olja eller gas</a:t>
                </a:r>
              </a:p>
            </p:txBody>
          </p:sp>
        </p:grpSp>
        <p:grpSp>
          <p:nvGrpSpPr>
            <p:cNvPr id="29" name="Grupp 9">
              <a:extLst>
                <a:ext uri="{FF2B5EF4-FFF2-40B4-BE49-F238E27FC236}">
                  <a16:creationId xmlns:a16="http://schemas.microsoft.com/office/drawing/2014/main" id="{CE46FEBF-3588-4CB5-9345-D515E39241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08070" y="2518157"/>
              <a:ext cx="646331" cy="597550"/>
              <a:chOff x="5399111" y="2687434"/>
              <a:chExt cx="646331" cy="597550"/>
            </a:xfrm>
          </p:grpSpPr>
          <p:sp>
            <p:nvSpPr>
              <p:cNvPr id="37" name="Rektangel med rundade hörn 17">
                <a:extLst>
                  <a:ext uri="{FF2B5EF4-FFF2-40B4-BE49-F238E27FC236}">
                    <a16:creationId xmlns:a16="http://schemas.microsoft.com/office/drawing/2014/main" id="{35B25B78-FA1E-4729-8F97-017B316764D3}"/>
                  </a:ext>
                </a:extLst>
              </p:cNvPr>
              <p:cNvSpPr/>
              <p:nvPr/>
            </p:nvSpPr>
            <p:spPr>
              <a:xfrm>
                <a:off x="5399298" y="2687596"/>
                <a:ext cx="646165" cy="596626"/>
              </a:xfrm>
              <a:prstGeom prst="roundRect">
                <a:avLst/>
              </a:prstGeom>
              <a:gradFill flip="none" rotWithShape="1">
                <a:gsLst>
                  <a:gs pos="0">
                    <a:srgbClr val="CCECFF">
                      <a:shade val="30000"/>
                      <a:satMod val="115000"/>
                    </a:srgbClr>
                  </a:gs>
                  <a:gs pos="50000">
                    <a:srgbClr val="CCECFF">
                      <a:shade val="67500"/>
                      <a:satMod val="115000"/>
                    </a:srgbClr>
                  </a:gs>
                  <a:gs pos="100000">
                    <a:srgbClr val="CCEC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sv-SE"/>
              </a:p>
            </p:txBody>
          </p:sp>
          <p:sp>
            <p:nvSpPr>
              <p:cNvPr id="38" name="textruta 18">
                <a:extLst>
                  <a:ext uri="{FF2B5EF4-FFF2-40B4-BE49-F238E27FC236}">
                    <a16:creationId xmlns:a16="http://schemas.microsoft.com/office/drawing/2014/main" id="{A6495364-ED4A-47C1-8885-E220A2FF69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99111" y="2802414"/>
                <a:ext cx="646331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sv-SE" altLang="sv-SE" sz="1600">
                    <a:ea typeface="Verdana" panose="020B0604030504040204" pitchFamily="34" charset="0"/>
                    <a:cs typeface="Verdana" panose="020B0604030504040204" pitchFamily="34" charset="0"/>
                  </a:rPr>
                  <a:t>Eten</a:t>
                </a:r>
              </a:p>
            </p:txBody>
          </p:sp>
        </p:grpSp>
        <p:grpSp>
          <p:nvGrpSpPr>
            <p:cNvPr id="30" name="Grupp 10">
              <a:extLst>
                <a:ext uri="{FF2B5EF4-FFF2-40B4-BE49-F238E27FC236}">
                  <a16:creationId xmlns:a16="http://schemas.microsoft.com/office/drawing/2014/main" id="{370D1A9B-CAF3-4B96-A7BB-56DF49664F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81159" y="2518157"/>
              <a:ext cx="2191241" cy="597550"/>
              <a:chOff x="6444208" y="2687434"/>
              <a:chExt cx="2191241" cy="597550"/>
            </a:xfrm>
          </p:grpSpPr>
          <p:sp>
            <p:nvSpPr>
              <p:cNvPr id="35" name="Rektangel med rundade hörn 15">
                <a:extLst>
                  <a:ext uri="{FF2B5EF4-FFF2-40B4-BE49-F238E27FC236}">
                    <a16:creationId xmlns:a16="http://schemas.microsoft.com/office/drawing/2014/main" id="{B2059E8B-C234-49BF-B198-F52B0B79E52E}"/>
                  </a:ext>
                </a:extLst>
              </p:cNvPr>
              <p:cNvSpPr/>
              <p:nvPr/>
            </p:nvSpPr>
            <p:spPr>
              <a:xfrm>
                <a:off x="6444522" y="2687596"/>
                <a:ext cx="2190927" cy="596626"/>
              </a:xfrm>
              <a:prstGeom prst="roundRect">
                <a:avLst/>
              </a:prstGeom>
              <a:gradFill flip="none" rotWithShape="1">
                <a:gsLst>
                  <a:gs pos="0">
                    <a:srgbClr val="CCECFF">
                      <a:shade val="30000"/>
                      <a:satMod val="115000"/>
                    </a:srgbClr>
                  </a:gs>
                  <a:gs pos="50000">
                    <a:srgbClr val="CCECFF">
                      <a:shade val="67500"/>
                      <a:satMod val="115000"/>
                    </a:srgbClr>
                  </a:gs>
                  <a:gs pos="100000">
                    <a:srgbClr val="CCEC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sv-SE"/>
              </a:p>
            </p:txBody>
          </p:sp>
          <p:sp>
            <p:nvSpPr>
              <p:cNvPr id="36" name="textruta 16">
                <a:extLst>
                  <a:ext uri="{FF2B5EF4-FFF2-40B4-BE49-F238E27FC236}">
                    <a16:creationId xmlns:a16="http://schemas.microsoft.com/office/drawing/2014/main" id="{DED33BC5-5D9E-4F1F-B1FB-0D473097D9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44208" y="2780928"/>
                <a:ext cx="2191241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sv-SE" altLang="sv-SE" sz="1600">
                    <a:ea typeface="Verdana" panose="020B0604030504040204" pitchFamily="34" charset="0"/>
                    <a:cs typeface="Verdana" panose="020B0604030504040204" pitchFamily="34" charset="0"/>
                  </a:rPr>
                  <a:t>Polyeten = PE plast</a:t>
                </a:r>
              </a:p>
            </p:txBody>
          </p:sp>
        </p:grpSp>
        <p:cxnSp>
          <p:nvCxnSpPr>
            <p:cNvPr id="31" name="Rak pil 11">
              <a:extLst>
                <a:ext uri="{FF2B5EF4-FFF2-40B4-BE49-F238E27FC236}">
                  <a16:creationId xmlns:a16="http://schemas.microsoft.com/office/drawing/2014/main" id="{0EDB9C8D-5623-401B-A813-F8CC0751980B}"/>
                </a:ext>
              </a:extLst>
            </p:cNvPr>
            <p:cNvCxnSpPr/>
            <p:nvPr/>
          </p:nvCxnSpPr>
          <p:spPr>
            <a:xfrm>
              <a:off x="3006258" y="2484996"/>
              <a:ext cx="276247" cy="0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ak pil 12">
              <a:extLst>
                <a:ext uri="{FF2B5EF4-FFF2-40B4-BE49-F238E27FC236}">
                  <a16:creationId xmlns:a16="http://schemas.microsoft.com/office/drawing/2014/main" id="{D9DF2B1F-9C9A-4341-B1AF-FA5F2B2E7E76}"/>
                </a:ext>
              </a:extLst>
            </p:cNvPr>
            <p:cNvCxnSpPr/>
            <p:nvPr/>
          </p:nvCxnSpPr>
          <p:spPr>
            <a:xfrm>
              <a:off x="5692525" y="2827739"/>
              <a:ext cx="276247" cy="0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Rak pil 13">
              <a:extLst>
                <a:ext uri="{FF2B5EF4-FFF2-40B4-BE49-F238E27FC236}">
                  <a16:creationId xmlns:a16="http://schemas.microsoft.com/office/drawing/2014/main" id="{3F28AFAC-A2B7-4BFC-9FC1-25BCABB13FA5}"/>
                </a:ext>
              </a:extLst>
            </p:cNvPr>
            <p:cNvCxnSpPr/>
            <p:nvPr/>
          </p:nvCxnSpPr>
          <p:spPr>
            <a:xfrm>
              <a:off x="4284298" y="2492930"/>
              <a:ext cx="647752" cy="298313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Rak pil 14">
              <a:extLst>
                <a:ext uri="{FF2B5EF4-FFF2-40B4-BE49-F238E27FC236}">
                  <a16:creationId xmlns:a16="http://schemas.microsoft.com/office/drawing/2014/main" id="{BF29AEF3-DB56-4BB1-9A5A-656BE1054E39}"/>
                </a:ext>
              </a:extLst>
            </p:cNvPr>
            <p:cNvCxnSpPr/>
            <p:nvPr/>
          </p:nvCxnSpPr>
          <p:spPr>
            <a:xfrm rot="-2700000">
              <a:off x="4295412" y="2872168"/>
              <a:ext cx="647752" cy="299901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ruta 1">
            <a:extLst>
              <a:ext uri="{FF2B5EF4-FFF2-40B4-BE49-F238E27FC236}">
                <a16:creationId xmlns:a16="http://schemas.microsoft.com/office/drawing/2014/main" id="{DC27D1EB-6278-4B74-9E59-B8ED42A8E49B}"/>
              </a:ext>
            </a:extLst>
          </p:cNvPr>
          <p:cNvSpPr txBox="1"/>
          <p:nvPr/>
        </p:nvSpPr>
        <p:spPr>
          <a:xfrm>
            <a:off x="3487993" y="3901804"/>
            <a:ext cx="553651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900" b="1" dirty="0"/>
              <a:t>Olika råvaror 			ger samma plast</a:t>
            </a:r>
          </a:p>
          <a:p>
            <a:endParaRPr lang="sv-SE" sz="1900" b="1" dirty="0"/>
          </a:p>
        </p:txBody>
      </p:sp>
      <p:cxnSp>
        <p:nvCxnSpPr>
          <p:cNvPr id="8" name="Rak pilkoppling 7">
            <a:extLst>
              <a:ext uri="{FF2B5EF4-FFF2-40B4-BE49-F238E27FC236}">
                <a16:creationId xmlns:a16="http://schemas.microsoft.com/office/drawing/2014/main" id="{8770C4D6-4A0C-4ACC-9027-DEBC510E4A2D}"/>
              </a:ext>
            </a:extLst>
          </p:cNvPr>
          <p:cNvCxnSpPr/>
          <p:nvPr/>
        </p:nvCxnSpPr>
        <p:spPr>
          <a:xfrm>
            <a:off x="5329084" y="4101283"/>
            <a:ext cx="1524000" cy="0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ubrik 1">
            <a:extLst>
              <a:ext uri="{FF2B5EF4-FFF2-40B4-BE49-F238E27FC236}">
                <a16:creationId xmlns:a16="http://schemas.microsoft.com/office/drawing/2014/main" id="{374AF83B-AABA-4404-AC6D-3980C062A94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Förnybart material</a:t>
            </a:r>
            <a:br>
              <a:rPr lang="sv-SE" dirty="0"/>
            </a:br>
            <a:r>
              <a:rPr lang="sv-SE" sz="3000" dirty="0"/>
              <a:t>- </a:t>
            </a:r>
            <a:r>
              <a:rPr lang="sv-SE" sz="3000" dirty="0">
                <a:latin typeface="Century Gothic" panose="020B0502020202020204" pitchFamily="34" charset="0"/>
              </a:rPr>
              <a:t>Vad är det?</a:t>
            </a:r>
          </a:p>
        </p:txBody>
      </p:sp>
      <p:pic>
        <p:nvPicPr>
          <p:cNvPr id="46" name="Bild 1" descr="J:\Loggor\Varuförsörjningen2007\Dokument\Varu_200dpi.jpg">
            <a:extLst>
              <a:ext uri="{FF2B5EF4-FFF2-40B4-BE49-F238E27FC236}">
                <a16:creationId xmlns:a16="http://schemas.microsoft.com/office/drawing/2014/main" id="{CFE9C68E-3DE8-40D9-B1C1-D041E7AE9D9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855" y="6168887"/>
            <a:ext cx="2180991" cy="456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0180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3559" y="5035864"/>
            <a:ext cx="1432709" cy="1637380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6120" y="2433105"/>
            <a:ext cx="2725118" cy="2229642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0775" y="2204865"/>
            <a:ext cx="4185024" cy="2974733"/>
          </a:xfrm>
          <a:prstGeom prst="rect">
            <a:avLst/>
          </a:prstGeom>
        </p:spPr>
      </p:pic>
      <p:sp>
        <p:nvSpPr>
          <p:cNvPr id="9" name="textruta 8"/>
          <p:cNvSpPr txBox="1"/>
          <p:nvPr/>
        </p:nvSpPr>
        <p:spPr>
          <a:xfrm>
            <a:off x="3348076" y="5155054"/>
            <a:ext cx="2891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/>
              <a:t>Minska användningen</a:t>
            </a:r>
            <a:endParaRPr lang="sv-SE" sz="2400" b="1"/>
          </a:p>
        </p:txBody>
      </p:sp>
      <p:sp>
        <p:nvSpPr>
          <p:cNvPr id="11" name="textruta 10"/>
          <p:cNvSpPr txBox="1"/>
          <p:nvPr/>
        </p:nvSpPr>
        <p:spPr>
          <a:xfrm>
            <a:off x="7608168" y="2059989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/>
              <a:t>Engångs </a:t>
            </a:r>
            <a:r>
              <a:rPr lang="sv-SE" sz="2400">
                <a:sym typeface="Wingdings" panose="05000000000000000000" pitchFamily="2" charset="2"/>
              </a:rPr>
              <a:t> flergångs</a:t>
            </a:r>
            <a:endParaRPr lang="sv-SE" sz="2400" b="1"/>
          </a:p>
        </p:txBody>
      </p:sp>
      <p:sp>
        <p:nvSpPr>
          <p:cNvPr id="12" name="textruta 11"/>
          <p:cNvSpPr txBox="1"/>
          <p:nvPr/>
        </p:nvSpPr>
        <p:spPr>
          <a:xfrm>
            <a:off x="8397604" y="5342809"/>
            <a:ext cx="2954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/>
              <a:t>Förnybart material</a:t>
            </a:r>
            <a:endParaRPr lang="sv-SE" sz="2400" b="1" dirty="0"/>
          </a:p>
        </p:txBody>
      </p:sp>
      <p:sp>
        <p:nvSpPr>
          <p:cNvPr id="13" name="Rubrik 1">
            <a:extLst>
              <a:ext uri="{FF2B5EF4-FFF2-40B4-BE49-F238E27FC236}">
                <a16:creationId xmlns:a16="http://schemas.microsoft.com/office/drawing/2014/main" id="{C00C1408-B0FE-4414-9B39-DD2CF7559E6A}"/>
              </a:ext>
            </a:extLst>
          </p:cNvPr>
          <p:cNvSpPr txBox="1">
            <a:spLocks/>
          </p:cNvSpPr>
          <p:nvPr/>
        </p:nvSpPr>
        <p:spPr>
          <a:xfrm>
            <a:off x="838200" y="4233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Klimatpåverkan</a:t>
            </a:r>
            <a:br>
              <a:rPr lang="sv-SE" dirty="0"/>
            </a:br>
            <a:r>
              <a:rPr lang="sv-SE" sz="3000" dirty="0"/>
              <a:t>- </a:t>
            </a:r>
            <a:r>
              <a:rPr lang="sv-SE" sz="3000" dirty="0">
                <a:latin typeface="Century Gothic" panose="020B0502020202020204" pitchFamily="34" charset="0"/>
              </a:rPr>
              <a:t>Så kan vi minska klimatpåverkan från förbrukningsvaror</a:t>
            </a:r>
          </a:p>
        </p:txBody>
      </p:sp>
      <p:pic>
        <p:nvPicPr>
          <p:cNvPr id="16" name="Bild 1" descr="J:\Loggor\Varuförsörjningen2007\Dokument\Varu_200dpi.jpg">
            <a:extLst>
              <a:ext uri="{FF2B5EF4-FFF2-40B4-BE49-F238E27FC236}">
                <a16:creationId xmlns:a16="http://schemas.microsoft.com/office/drawing/2014/main" id="{10B4E7F7-58C0-4B88-9D2F-D52B62729B99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855" y="6168887"/>
            <a:ext cx="2180991" cy="456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0433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v-SE" altLang="sv-SE" dirty="0"/>
              <a:t>Miljö- och klimatsmarta produkter</a:t>
            </a:r>
            <a:endParaRPr lang="sv-SE" dirty="0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B5A74CDB-378F-4541-871F-F96D43DD3C30}"/>
              </a:ext>
            </a:extLst>
          </p:cNvPr>
          <p:cNvSpPr txBox="1"/>
          <p:nvPr/>
        </p:nvSpPr>
        <p:spPr>
          <a:xfrm>
            <a:off x="1011382" y="1856509"/>
            <a:ext cx="4204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Dessa är upphandlade i förnybart material: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D62C98F5-CA63-4594-908F-07F7EAE6AD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694" y="2391662"/>
            <a:ext cx="5485987" cy="3608101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0DF2435C-543B-4C4A-A3BC-4BD015A70E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3406" y="2838204"/>
            <a:ext cx="4845653" cy="3126216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5304B9BA-7CDF-4A22-9221-DE58D03DE5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001" y="365124"/>
            <a:ext cx="1882226" cy="3608101"/>
          </a:xfrm>
          <a:prstGeom prst="rect">
            <a:avLst/>
          </a:prstGeom>
        </p:spPr>
      </p:pic>
      <p:pic>
        <p:nvPicPr>
          <p:cNvPr id="11" name="Bild 1" descr="J:\Loggor\Varuförsörjningen2007\Dokument\Varu_200dpi.jpg">
            <a:extLst>
              <a:ext uri="{FF2B5EF4-FFF2-40B4-BE49-F238E27FC236}">
                <a16:creationId xmlns:a16="http://schemas.microsoft.com/office/drawing/2014/main" id="{E33FF18E-EE39-4C00-BB22-268945AF479C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855" y="6168887"/>
            <a:ext cx="2180991" cy="456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3057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v-SE" altLang="sv-SE" dirty="0"/>
              <a:t>Miljö- och klimatsmarta produkter</a:t>
            </a:r>
            <a:endParaRPr lang="sv-SE" dirty="0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B5A74CDB-378F-4541-871F-F96D43DD3C30}"/>
              </a:ext>
            </a:extLst>
          </p:cNvPr>
          <p:cNvSpPr txBox="1"/>
          <p:nvPr/>
        </p:nvSpPr>
        <p:spPr>
          <a:xfrm>
            <a:off x="838201" y="1487177"/>
            <a:ext cx="9478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Dessa är upphandlade i både fossilt material och förnybart material. Här kan du göra ett aktivt miljöval genom att byta från fossilt material och förnybart material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53DEF7B0-27C8-4A80-91EF-34FF6452C7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024" y="2224945"/>
            <a:ext cx="9890683" cy="4267930"/>
          </a:xfrm>
          <a:prstGeom prst="rect">
            <a:avLst/>
          </a:prstGeom>
        </p:spPr>
      </p:pic>
      <p:pic>
        <p:nvPicPr>
          <p:cNvPr id="6" name="Bild 1" descr="J:\Loggor\Varuförsörjningen2007\Dokument\Varu_200dpi.jpg">
            <a:extLst>
              <a:ext uri="{FF2B5EF4-FFF2-40B4-BE49-F238E27FC236}">
                <a16:creationId xmlns:a16="http://schemas.microsoft.com/office/drawing/2014/main" id="{1C700469-B5B3-431D-A6D1-C26D1C3BFF9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855" y="6168887"/>
            <a:ext cx="2180991" cy="456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7028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v-SE" altLang="sv-SE" dirty="0"/>
              <a:t>Guide för val av miljö- och klimatsmarta sopsäckar/ soppåsar</a:t>
            </a:r>
            <a:endParaRPr lang="sv-SE" sz="1800" dirty="0">
              <a:highlight>
                <a:srgbClr val="FFFF00"/>
              </a:highlight>
            </a:endParaRPr>
          </a:p>
        </p:txBody>
      </p:sp>
      <p:grpSp>
        <p:nvGrpSpPr>
          <p:cNvPr id="52" name="Grupp 51">
            <a:extLst>
              <a:ext uri="{FF2B5EF4-FFF2-40B4-BE49-F238E27FC236}">
                <a16:creationId xmlns:a16="http://schemas.microsoft.com/office/drawing/2014/main" id="{ED059AD7-F042-4652-ACF5-AC39A150227E}"/>
              </a:ext>
            </a:extLst>
          </p:cNvPr>
          <p:cNvGrpSpPr/>
          <p:nvPr/>
        </p:nvGrpSpPr>
        <p:grpSpPr>
          <a:xfrm>
            <a:off x="838200" y="1539930"/>
            <a:ext cx="9930250" cy="5045885"/>
            <a:chOff x="838200" y="1381886"/>
            <a:chExt cx="9930250" cy="5045885"/>
          </a:xfrm>
        </p:grpSpPr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25CE4B40-0908-4EF3-8B95-60AF52B7FFB0}"/>
                </a:ext>
              </a:extLst>
            </p:cNvPr>
            <p:cNvSpPr txBox="1"/>
            <p:nvPr/>
          </p:nvSpPr>
          <p:spPr>
            <a:xfrm>
              <a:off x="8270522" y="1381886"/>
              <a:ext cx="2300111" cy="187743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v-SE" dirty="0"/>
                <a:t>Minska användningen</a:t>
              </a:r>
            </a:p>
            <a:p>
              <a:r>
                <a:rPr lang="sv-SE" sz="1400" dirty="0"/>
                <a:t>Exempel:</a:t>
              </a:r>
            </a:p>
            <a:p>
              <a:pPr marL="108000" indent="-108000">
                <a:buFont typeface="Arial" panose="020B0604020202020204" pitchFamily="34" charset="0"/>
                <a:buChar char="•"/>
              </a:pPr>
              <a:r>
                <a:rPr lang="sv-SE" sz="1400" dirty="0"/>
                <a:t>Töm soporna mer sällan</a:t>
              </a:r>
            </a:p>
            <a:p>
              <a:pPr marL="108000" indent="-108000">
                <a:buFont typeface="Arial" panose="020B0604020202020204" pitchFamily="34" charset="0"/>
                <a:buChar char="•"/>
              </a:pPr>
              <a:r>
                <a:rPr lang="sv-SE" sz="1400" dirty="0"/>
                <a:t>Ta bort papperskorgar på kontor</a:t>
              </a:r>
            </a:p>
            <a:p>
              <a:pPr marL="108000" indent="-108000">
                <a:buFont typeface="Arial" panose="020B0604020202020204" pitchFamily="34" charset="0"/>
                <a:buChar char="•"/>
              </a:pPr>
              <a:r>
                <a:rPr lang="sv-SE" sz="1400" dirty="0"/>
                <a:t>Källsortera mera</a:t>
              </a:r>
            </a:p>
            <a:p>
              <a:pPr marL="108000" indent="-108000">
                <a:buFont typeface="Arial" panose="020B0604020202020204" pitchFamily="34" charset="0"/>
                <a:buChar char="•"/>
              </a:pPr>
              <a:r>
                <a:rPr lang="sv-SE" sz="1400" dirty="0"/>
                <a:t>Minimera uppkomsten av avfall </a:t>
              </a:r>
            </a:p>
          </p:txBody>
        </p:sp>
        <p:grpSp>
          <p:nvGrpSpPr>
            <p:cNvPr id="51" name="Grupp 50">
              <a:extLst>
                <a:ext uri="{FF2B5EF4-FFF2-40B4-BE49-F238E27FC236}">
                  <a16:creationId xmlns:a16="http://schemas.microsoft.com/office/drawing/2014/main" id="{6C09E494-E98B-447F-84D8-C72DF147AE0A}"/>
                </a:ext>
              </a:extLst>
            </p:cNvPr>
            <p:cNvGrpSpPr/>
            <p:nvPr/>
          </p:nvGrpSpPr>
          <p:grpSpPr>
            <a:xfrm>
              <a:off x="838200" y="1859338"/>
              <a:ext cx="9930250" cy="4568433"/>
              <a:chOff x="838200" y="1859338"/>
              <a:chExt cx="9930250" cy="4568433"/>
            </a:xfrm>
          </p:grpSpPr>
          <p:sp>
            <p:nvSpPr>
              <p:cNvPr id="3" name="textruta 2">
                <a:extLst>
                  <a:ext uri="{FF2B5EF4-FFF2-40B4-BE49-F238E27FC236}">
                    <a16:creationId xmlns:a16="http://schemas.microsoft.com/office/drawing/2014/main" id="{205B9691-06B5-43F6-AE0B-295139523B6C}"/>
                  </a:ext>
                </a:extLst>
              </p:cNvPr>
              <p:cNvSpPr txBox="1"/>
              <p:nvPr/>
            </p:nvSpPr>
            <p:spPr>
              <a:xfrm>
                <a:off x="838200" y="1920895"/>
                <a:ext cx="2300111" cy="80021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sv-SE" b="1" dirty="0"/>
                  <a:t>1. Behövs produkten?</a:t>
                </a:r>
              </a:p>
              <a:p>
                <a:r>
                  <a:rPr lang="sv-SE" sz="1400" dirty="0"/>
                  <a:t>(fundera på varje enskilt ställe där den används)</a:t>
                </a:r>
              </a:p>
            </p:txBody>
          </p:sp>
          <p:sp>
            <p:nvSpPr>
              <p:cNvPr id="5" name="textruta 4">
                <a:extLst>
                  <a:ext uri="{FF2B5EF4-FFF2-40B4-BE49-F238E27FC236}">
                    <a16:creationId xmlns:a16="http://schemas.microsoft.com/office/drawing/2014/main" id="{D313961F-BC4D-4EB6-84A4-F95DBCB03DC6}"/>
                  </a:ext>
                </a:extLst>
              </p:cNvPr>
              <p:cNvSpPr txBox="1"/>
              <p:nvPr/>
            </p:nvSpPr>
            <p:spPr>
              <a:xfrm>
                <a:off x="4446423" y="1859338"/>
                <a:ext cx="2504721" cy="92333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sv-SE" dirty="0"/>
                  <a:t>2. Går det att minska användningen av säckarna/ påsarna?</a:t>
                </a:r>
                <a:endParaRPr lang="sv-SE" sz="1400" dirty="0"/>
              </a:p>
            </p:txBody>
          </p:sp>
          <p:grpSp>
            <p:nvGrpSpPr>
              <p:cNvPr id="25" name="Grupp 24">
                <a:extLst>
                  <a:ext uri="{FF2B5EF4-FFF2-40B4-BE49-F238E27FC236}">
                    <a16:creationId xmlns:a16="http://schemas.microsoft.com/office/drawing/2014/main" id="{51161BE3-AB19-4909-B8ED-ACCF3E645AB5}"/>
                  </a:ext>
                </a:extLst>
              </p:cNvPr>
              <p:cNvGrpSpPr/>
              <p:nvPr/>
            </p:nvGrpSpPr>
            <p:grpSpPr>
              <a:xfrm>
                <a:off x="3137964" y="1920895"/>
                <a:ext cx="1285527" cy="800219"/>
                <a:chOff x="3138311" y="1977340"/>
                <a:chExt cx="1285527" cy="800219"/>
              </a:xfrm>
            </p:grpSpPr>
            <p:sp>
              <p:nvSpPr>
                <p:cNvPr id="4" name="Pil: höger 3">
                  <a:extLst>
                    <a:ext uri="{FF2B5EF4-FFF2-40B4-BE49-F238E27FC236}">
                      <a16:creationId xmlns:a16="http://schemas.microsoft.com/office/drawing/2014/main" id="{5E143A0A-D0C7-4F3E-9980-F39493A65FFF}"/>
                    </a:ext>
                  </a:extLst>
                </p:cNvPr>
                <p:cNvSpPr/>
                <p:nvPr/>
              </p:nvSpPr>
              <p:spPr>
                <a:xfrm>
                  <a:off x="3138311" y="1977340"/>
                  <a:ext cx="1285527" cy="800219"/>
                </a:xfrm>
                <a:prstGeom prst="rightArrow">
                  <a:avLst/>
                </a:prstGeom>
                <a:solidFill>
                  <a:srgbClr val="C7A1E3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7" name="textruta 6">
                  <a:extLst>
                    <a:ext uri="{FF2B5EF4-FFF2-40B4-BE49-F238E27FC236}">
                      <a16:creationId xmlns:a16="http://schemas.microsoft.com/office/drawing/2014/main" id="{1A9C10AE-6224-4157-8931-F92D0C384A6A}"/>
                    </a:ext>
                  </a:extLst>
                </p:cNvPr>
                <p:cNvSpPr txBox="1"/>
                <p:nvPr/>
              </p:nvSpPr>
              <p:spPr>
                <a:xfrm>
                  <a:off x="3463935" y="2192783"/>
                  <a:ext cx="464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dirty="0"/>
                    <a:t>Ja</a:t>
                  </a:r>
                </a:p>
              </p:txBody>
            </p:sp>
          </p:grpSp>
          <p:sp>
            <p:nvSpPr>
              <p:cNvPr id="14" name="textruta 13">
                <a:extLst>
                  <a:ext uri="{FF2B5EF4-FFF2-40B4-BE49-F238E27FC236}">
                    <a16:creationId xmlns:a16="http://schemas.microsoft.com/office/drawing/2014/main" id="{FEFB5E2E-62B4-4D15-A721-3033F59B7935}"/>
                  </a:ext>
                </a:extLst>
              </p:cNvPr>
              <p:cNvSpPr txBox="1"/>
              <p:nvPr/>
            </p:nvSpPr>
            <p:spPr>
              <a:xfrm>
                <a:off x="838200" y="4006641"/>
                <a:ext cx="2300111" cy="144655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sv-SE" dirty="0"/>
                  <a:t>Ta bort produkten</a:t>
                </a:r>
              </a:p>
              <a:p>
                <a:r>
                  <a:rPr lang="sv-SE" sz="1400" dirty="0"/>
                  <a:t>(Överbliven produkt kan användas upp eller ges bort till någon som fortfarande använder den, istället för att slänga.)</a:t>
                </a:r>
              </a:p>
            </p:txBody>
          </p:sp>
          <p:sp>
            <p:nvSpPr>
              <p:cNvPr id="15" name="textruta 14">
                <a:extLst>
                  <a:ext uri="{FF2B5EF4-FFF2-40B4-BE49-F238E27FC236}">
                    <a16:creationId xmlns:a16="http://schemas.microsoft.com/office/drawing/2014/main" id="{1BBCEE93-9A44-4C8F-AB73-A2933975F009}"/>
                  </a:ext>
                </a:extLst>
              </p:cNvPr>
              <p:cNvSpPr txBox="1"/>
              <p:nvPr/>
            </p:nvSpPr>
            <p:spPr>
              <a:xfrm>
                <a:off x="4144702" y="4075333"/>
                <a:ext cx="3038110" cy="6463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sv-SE" dirty="0"/>
                  <a:t>3. Går det att byta till en säck/ påse av förnyelsebar plast?</a:t>
                </a:r>
                <a:endParaRPr lang="sv-SE" sz="1400" dirty="0"/>
              </a:p>
            </p:txBody>
          </p:sp>
          <p:sp>
            <p:nvSpPr>
              <p:cNvPr id="16" name="textruta 15">
                <a:extLst>
                  <a:ext uri="{FF2B5EF4-FFF2-40B4-BE49-F238E27FC236}">
                    <a16:creationId xmlns:a16="http://schemas.microsoft.com/office/drawing/2014/main" id="{9A4E7443-B4C5-4D1D-A8C7-77242800BB1F}"/>
                  </a:ext>
                </a:extLst>
              </p:cNvPr>
              <p:cNvSpPr txBox="1"/>
              <p:nvPr/>
            </p:nvSpPr>
            <p:spPr>
              <a:xfrm>
                <a:off x="8468339" y="3936832"/>
                <a:ext cx="2300111" cy="92333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sv-SE" dirty="0"/>
                  <a:t>Beställ säckarna/ påsarna av förnyelsebar plast.</a:t>
                </a:r>
                <a:endParaRPr lang="sv-SE" sz="1400" dirty="0"/>
              </a:p>
            </p:txBody>
          </p:sp>
          <p:grpSp>
            <p:nvGrpSpPr>
              <p:cNvPr id="42" name="Grupp 41">
                <a:extLst>
                  <a:ext uri="{FF2B5EF4-FFF2-40B4-BE49-F238E27FC236}">
                    <a16:creationId xmlns:a16="http://schemas.microsoft.com/office/drawing/2014/main" id="{C01E4935-D6C9-498A-954B-9FD4A200932C}"/>
                  </a:ext>
                </a:extLst>
              </p:cNvPr>
              <p:cNvGrpSpPr/>
              <p:nvPr/>
            </p:nvGrpSpPr>
            <p:grpSpPr>
              <a:xfrm>
                <a:off x="1588145" y="2721114"/>
                <a:ext cx="800219" cy="1285527"/>
                <a:chOff x="3264602" y="3636218"/>
                <a:chExt cx="800219" cy="1285527"/>
              </a:xfrm>
            </p:grpSpPr>
            <p:sp>
              <p:nvSpPr>
                <p:cNvPr id="34" name="Pil: höger 33">
                  <a:extLst>
                    <a:ext uri="{FF2B5EF4-FFF2-40B4-BE49-F238E27FC236}">
                      <a16:creationId xmlns:a16="http://schemas.microsoft.com/office/drawing/2014/main" id="{239F39C6-3FEC-4829-87F5-442258E1EB41}"/>
                    </a:ext>
                  </a:extLst>
                </p:cNvPr>
                <p:cNvSpPr/>
                <p:nvPr/>
              </p:nvSpPr>
              <p:spPr>
                <a:xfrm rot="5400000">
                  <a:off x="3021948" y="3878872"/>
                  <a:ext cx="1285527" cy="800219"/>
                </a:xfrm>
                <a:prstGeom prst="rightArrow">
                  <a:avLst/>
                </a:prstGeom>
                <a:solidFill>
                  <a:srgbClr val="AFE5D7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35" name="textruta 34">
                  <a:extLst>
                    <a:ext uri="{FF2B5EF4-FFF2-40B4-BE49-F238E27FC236}">
                      <a16:creationId xmlns:a16="http://schemas.microsoft.com/office/drawing/2014/main" id="{B8B6689B-2219-4D2E-ABDD-4E744638EAC8}"/>
                    </a:ext>
                  </a:extLst>
                </p:cNvPr>
                <p:cNvSpPr txBox="1"/>
                <p:nvPr/>
              </p:nvSpPr>
              <p:spPr>
                <a:xfrm>
                  <a:off x="3411864" y="4018058"/>
                  <a:ext cx="51632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dirty="0"/>
                    <a:t>Nej</a:t>
                  </a:r>
                </a:p>
              </p:txBody>
            </p:sp>
          </p:grpSp>
          <p:grpSp>
            <p:nvGrpSpPr>
              <p:cNvPr id="36" name="Grupp 35">
                <a:extLst>
                  <a:ext uri="{FF2B5EF4-FFF2-40B4-BE49-F238E27FC236}">
                    <a16:creationId xmlns:a16="http://schemas.microsoft.com/office/drawing/2014/main" id="{E8CB59FB-3EA8-43C1-B8BB-B1B86BE47208}"/>
                  </a:ext>
                </a:extLst>
              </p:cNvPr>
              <p:cNvGrpSpPr/>
              <p:nvPr/>
            </p:nvGrpSpPr>
            <p:grpSpPr>
              <a:xfrm>
                <a:off x="6953953" y="1920895"/>
                <a:ext cx="1285527" cy="800219"/>
                <a:chOff x="3138311" y="1977340"/>
                <a:chExt cx="1285527" cy="800219"/>
              </a:xfrm>
            </p:grpSpPr>
            <p:sp>
              <p:nvSpPr>
                <p:cNvPr id="37" name="Pil: höger 36">
                  <a:extLst>
                    <a:ext uri="{FF2B5EF4-FFF2-40B4-BE49-F238E27FC236}">
                      <a16:creationId xmlns:a16="http://schemas.microsoft.com/office/drawing/2014/main" id="{9F36A6DF-7615-4978-9EDF-85549A1E8851}"/>
                    </a:ext>
                  </a:extLst>
                </p:cNvPr>
                <p:cNvSpPr/>
                <p:nvPr/>
              </p:nvSpPr>
              <p:spPr>
                <a:xfrm>
                  <a:off x="3138311" y="1977340"/>
                  <a:ext cx="1285527" cy="800219"/>
                </a:xfrm>
                <a:prstGeom prst="rightArrow">
                  <a:avLst/>
                </a:prstGeom>
                <a:solidFill>
                  <a:srgbClr val="C7A1E3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38" name="textruta 37">
                  <a:extLst>
                    <a:ext uri="{FF2B5EF4-FFF2-40B4-BE49-F238E27FC236}">
                      <a16:creationId xmlns:a16="http://schemas.microsoft.com/office/drawing/2014/main" id="{6AE6EB61-7F33-4617-8AA2-FD9A59564B95}"/>
                    </a:ext>
                  </a:extLst>
                </p:cNvPr>
                <p:cNvSpPr txBox="1"/>
                <p:nvPr/>
              </p:nvSpPr>
              <p:spPr>
                <a:xfrm>
                  <a:off x="3463935" y="2192783"/>
                  <a:ext cx="464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dirty="0"/>
                    <a:t>Ja</a:t>
                  </a:r>
                </a:p>
              </p:txBody>
            </p:sp>
          </p:grpSp>
          <p:grpSp>
            <p:nvGrpSpPr>
              <p:cNvPr id="39" name="Grupp 38">
                <a:extLst>
                  <a:ext uri="{FF2B5EF4-FFF2-40B4-BE49-F238E27FC236}">
                    <a16:creationId xmlns:a16="http://schemas.microsoft.com/office/drawing/2014/main" id="{C52DAC3E-D830-4D00-89CE-1D295F45D893}"/>
                  </a:ext>
                </a:extLst>
              </p:cNvPr>
              <p:cNvGrpSpPr/>
              <p:nvPr/>
            </p:nvGrpSpPr>
            <p:grpSpPr>
              <a:xfrm>
                <a:off x="7182812" y="3998388"/>
                <a:ext cx="1285527" cy="800219"/>
                <a:chOff x="3138311" y="1977340"/>
                <a:chExt cx="1285527" cy="800219"/>
              </a:xfrm>
            </p:grpSpPr>
            <p:sp>
              <p:nvSpPr>
                <p:cNvPr id="40" name="Pil: höger 39">
                  <a:extLst>
                    <a:ext uri="{FF2B5EF4-FFF2-40B4-BE49-F238E27FC236}">
                      <a16:creationId xmlns:a16="http://schemas.microsoft.com/office/drawing/2014/main" id="{36BCF82A-4957-4FA4-B73B-6FBB4FA71E91}"/>
                    </a:ext>
                  </a:extLst>
                </p:cNvPr>
                <p:cNvSpPr/>
                <p:nvPr/>
              </p:nvSpPr>
              <p:spPr>
                <a:xfrm>
                  <a:off x="3138311" y="1977340"/>
                  <a:ext cx="1285527" cy="800219"/>
                </a:xfrm>
                <a:prstGeom prst="rightArrow">
                  <a:avLst/>
                </a:prstGeom>
                <a:solidFill>
                  <a:srgbClr val="C7A1E3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41" name="textruta 40">
                  <a:extLst>
                    <a:ext uri="{FF2B5EF4-FFF2-40B4-BE49-F238E27FC236}">
                      <a16:creationId xmlns:a16="http://schemas.microsoft.com/office/drawing/2014/main" id="{7FA8FDF6-1F66-457F-8D2E-F955BE78FA1B}"/>
                    </a:ext>
                  </a:extLst>
                </p:cNvPr>
                <p:cNvSpPr txBox="1"/>
                <p:nvPr/>
              </p:nvSpPr>
              <p:spPr>
                <a:xfrm>
                  <a:off x="3463935" y="2192783"/>
                  <a:ext cx="464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dirty="0"/>
                    <a:t>Ja</a:t>
                  </a:r>
                </a:p>
              </p:txBody>
            </p:sp>
          </p:grpSp>
          <p:grpSp>
            <p:nvGrpSpPr>
              <p:cNvPr id="44" name="Grupp 43">
                <a:extLst>
                  <a:ext uri="{FF2B5EF4-FFF2-40B4-BE49-F238E27FC236}">
                    <a16:creationId xmlns:a16="http://schemas.microsoft.com/office/drawing/2014/main" id="{9E2098E4-5D9A-4994-BCF5-9FFB01150F86}"/>
                  </a:ext>
                </a:extLst>
              </p:cNvPr>
              <p:cNvGrpSpPr/>
              <p:nvPr/>
            </p:nvGrpSpPr>
            <p:grpSpPr>
              <a:xfrm>
                <a:off x="5263649" y="4718096"/>
                <a:ext cx="800219" cy="1285527"/>
                <a:chOff x="3229578" y="3624398"/>
                <a:chExt cx="800219" cy="1285527"/>
              </a:xfrm>
            </p:grpSpPr>
            <p:sp>
              <p:nvSpPr>
                <p:cNvPr id="45" name="Pil: höger 44">
                  <a:extLst>
                    <a:ext uri="{FF2B5EF4-FFF2-40B4-BE49-F238E27FC236}">
                      <a16:creationId xmlns:a16="http://schemas.microsoft.com/office/drawing/2014/main" id="{6446D48C-F7A9-4229-ABBD-08D30CA79436}"/>
                    </a:ext>
                  </a:extLst>
                </p:cNvPr>
                <p:cNvSpPr/>
                <p:nvPr/>
              </p:nvSpPr>
              <p:spPr>
                <a:xfrm rot="5400000">
                  <a:off x="2986924" y="3867052"/>
                  <a:ext cx="1285527" cy="800219"/>
                </a:xfrm>
                <a:prstGeom prst="rightArrow">
                  <a:avLst/>
                </a:prstGeom>
                <a:solidFill>
                  <a:srgbClr val="AFE5D7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46" name="textruta 45">
                  <a:extLst>
                    <a:ext uri="{FF2B5EF4-FFF2-40B4-BE49-F238E27FC236}">
                      <a16:creationId xmlns:a16="http://schemas.microsoft.com/office/drawing/2014/main" id="{73BF0EEA-7BB8-4F1A-B1BE-AFC779D1EAE1}"/>
                    </a:ext>
                  </a:extLst>
                </p:cNvPr>
                <p:cNvSpPr txBox="1"/>
                <p:nvPr/>
              </p:nvSpPr>
              <p:spPr>
                <a:xfrm>
                  <a:off x="3411864" y="4018058"/>
                  <a:ext cx="51632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dirty="0"/>
                    <a:t>Nej</a:t>
                  </a:r>
                </a:p>
              </p:txBody>
            </p:sp>
          </p:grpSp>
          <p:grpSp>
            <p:nvGrpSpPr>
              <p:cNvPr id="47" name="Grupp 46">
                <a:extLst>
                  <a:ext uri="{FF2B5EF4-FFF2-40B4-BE49-F238E27FC236}">
                    <a16:creationId xmlns:a16="http://schemas.microsoft.com/office/drawing/2014/main" id="{60E08D01-929B-4219-9869-60CD871B6031}"/>
                  </a:ext>
                </a:extLst>
              </p:cNvPr>
              <p:cNvGrpSpPr/>
              <p:nvPr/>
            </p:nvGrpSpPr>
            <p:grpSpPr>
              <a:xfrm>
                <a:off x="5263649" y="2789806"/>
                <a:ext cx="800219" cy="1285527"/>
                <a:chOff x="3264602" y="3636218"/>
                <a:chExt cx="800219" cy="1285527"/>
              </a:xfrm>
            </p:grpSpPr>
            <p:sp>
              <p:nvSpPr>
                <p:cNvPr id="48" name="Pil: höger 47">
                  <a:extLst>
                    <a:ext uri="{FF2B5EF4-FFF2-40B4-BE49-F238E27FC236}">
                      <a16:creationId xmlns:a16="http://schemas.microsoft.com/office/drawing/2014/main" id="{A4716A9D-21A7-412B-ABAE-402CAB4D959A}"/>
                    </a:ext>
                  </a:extLst>
                </p:cNvPr>
                <p:cNvSpPr/>
                <p:nvPr/>
              </p:nvSpPr>
              <p:spPr>
                <a:xfrm rot="5400000">
                  <a:off x="3021948" y="3878872"/>
                  <a:ext cx="1285527" cy="800219"/>
                </a:xfrm>
                <a:prstGeom prst="rightArrow">
                  <a:avLst/>
                </a:prstGeom>
                <a:solidFill>
                  <a:srgbClr val="AFE5D7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49" name="textruta 48">
                  <a:extLst>
                    <a:ext uri="{FF2B5EF4-FFF2-40B4-BE49-F238E27FC236}">
                      <a16:creationId xmlns:a16="http://schemas.microsoft.com/office/drawing/2014/main" id="{B86BB4AB-4BB4-46B6-A338-D00F5CF8D7BE}"/>
                    </a:ext>
                  </a:extLst>
                </p:cNvPr>
                <p:cNvSpPr txBox="1"/>
                <p:nvPr/>
              </p:nvSpPr>
              <p:spPr>
                <a:xfrm>
                  <a:off x="3411864" y="4018058"/>
                  <a:ext cx="51632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dirty="0"/>
                    <a:t>Nej</a:t>
                  </a:r>
                </a:p>
              </p:txBody>
            </p:sp>
          </p:grpSp>
          <p:sp>
            <p:nvSpPr>
              <p:cNvPr id="50" name="textruta 49">
                <a:extLst>
                  <a:ext uri="{FF2B5EF4-FFF2-40B4-BE49-F238E27FC236}">
                    <a16:creationId xmlns:a16="http://schemas.microsoft.com/office/drawing/2014/main" id="{84DA8A11-D875-4D5D-AA7D-C99D2D36CE36}"/>
                  </a:ext>
                </a:extLst>
              </p:cNvPr>
              <p:cNvSpPr txBox="1"/>
              <p:nvPr/>
            </p:nvSpPr>
            <p:spPr>
              <a:xfrm>
                <a:off x="3739880" y="6058439"/>
                <a:ext cx="3917804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sv-SE" dirty="0"/>
                  <a:t>Använd så få säckar/ påsar som möjligt</a:t>
                </a:r>
                <a:endParaRPr lang="sv-SE" sz="1400" dirty="0"/>
              </a:p>
            </p:txBody>
          </p:sp>
        </p:grpSp>
      </p:grpSp>
      <p:pic>
        <p:nvPicPr>
          <p:cNvPr id="31" name="Bild 1" descr="J:\Loggor\Varuförsörjningen2007\Dokument\Varu_200dpi.jpg">
            <a:extLst>
              <a:ext uri="{FF2B5EF4-FFF2-40B4-BE49-F238E27FC236}">
                <a16:creationId xmlns:a16="http://schemas.microsoft.com/office/drawing/2014/main" id="{6468AE02-9A70-4B7D-A6F7-D8E18C2A271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855" y="6168887"/>
            <a:ext cx="2180991" cy="456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30181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kugga i överkant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2280</TotalTime>
  <Words>713</Words>
  <Application>Microsoft Office PowerPoint</Application>
  <PresentationFormat>Bredbild</PresentationFormat>
  <Paragraphs>98</Paragraphs>
  <Slides>10</Slides>
  <Notes>9</Notes>
  <HiddenSlides>0</HiddenSlides>
  <MMClips>0</MMClips>
  <ScaleCrop>false</ScaleCrop>
  <HeadingPairs>
    <vt:vector size="6" baseType="variant">
      <vt:variant>
        <vt:lpstr>Använt teckensnitt</vt:lpstr>
      </vt:variant>
      <vt:variant>
        <vt:i4>8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Symbol</vt:lpstr>
      <vt:lpstr>Times New Roman</vt:lpstr>
      <vt:lpstr>Verdana</vt:lpstr>
      <vt:lpstr>Wingdings</vt:lpstr>
      <vt:lpstr>Office-tema</vt:lpstr>
      <vt:lpstr>PowerPoint-presentation</vt:lpstr>
      <vt:lpstr>Miljönyttan vid upphandling: Transport- &amp; avfallsemballage</vt:lpstr>
      <vt:lpstr>Varuförsörjningens riktlinjer för hållbar upphandling</vt:lpstr>
      <vt:lpstr>PowerPoint-presentation</vt:lpstr>
      <vt:lpstr>Förnybart material - Vad är det?</vt:lpstr>
      <vt:lpstr>PowerPoint-presentation</vt:lpstr>
      <vt:lpstr>Miljö- och klimatsmarta produkter</vt:lpstr>
      <vt:lpstr>Miljö- och klimatsmarta produkter</vt:lpstr>
      <vt:lpstr>Guide för val av miljö- och klimatsmarta sopsäckar/ soppåsar</vt:lpstr>
      <vt:lpstr>PowerPoint-presentation</vt:lpstr>
    </vt:vector>
  </TitlesOfParts>
  <Company>Landstinget i Uppsala Län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Lisa Palo</dc:creator>
  <cp:lastModifiedBy>Hanna Svartson</cp:lastModifiedBy>
  <cp:revision>109</cp:revision>
  <dcterms:created xsi:type="dcterms:W3CDTF">2015-11-05T09:57:29Z</dcterms:created>
  <dcterms:modified xsi:type="dcterms:W3CDTF">2019-02-05T12:08:26Z</dcterms:modified>
</cp:coreProperties>
</file>