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642" r:id="rId3"/>
    <p:sldId id="272" r:id="rId4"/>
    <p:sldId id="323" r:id="rId5"/>
    <p:sldId id="643" r:id="rId6"/>
    <p:sldId id="641" r:id="rId7"/>
    <p:sldId id="652" r:id="rId8"/>
    <p:sldId id="653" r:id="rId9"/>
    <p:sldId id="650" r:id="rId10"/>
    <p:sldId id="654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sson Linn, Säkerh beredsk o miljö USÖ" initials="JLSbomU" lastIdx="3" clrIdx="0">
    <p:extLst>
      <p:ext uri="{19B8F6BF-5375-455C-9EA6-DF929625EA0E}">
        <p15:presenceInfo xmlns:p15="http://schemas.microsoft.com/office/powerpoint/2012/main" userId="Josefsson Linn, Säkerh beredsk o miljö USÖ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62850" autoAdjust="0"/>
  </p:normalViewPr>
  <p:slideViewPr>
    <p:cSldViewPr snapToGrid="0">
      <p:cViewPr varScale="1">
        <p:scale>
          <a:sx n="69" d="100"/>
          <a:sy n="69" d="100"/>
        </p:scale>
        <p:origin x="14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8FAFB-7944-4888-BAF2-0F786923C005}" type="datetimeFigureOut">
              <a:rPr lang="sv-SE" smtClean="0"/>
              <a:t>2022-03-18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5271C-582E-49A3-8710-CC206E8C5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6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8658" indent="-238658">
              <a:buFontTx/>
              <a:buChar char="-"/>
            </a:pPr>
            <a:endParaRPr lang="sv-SE" altLang="sv-SE" sz="1300" dirty="0">
              <a:highlight>
                <a:srgbClr val="FFFF00"/>
              </a:highlight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055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8658" indent="-238658">
              <a:buFontTx/>
              <a:buChar char="-"/>
            </a:pPr>
            <a:endParaRPr lang="sv-SE" altLang="sv-SE" sz="1300" dirty="0">
              <a:highlight>
                <a:srgbClr val="FFFF00"/>
              </a:highlight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30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283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55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är ett förnybart material?</a:t>
            </a:r>
          </a:p>
          <a:p>
            <a:endParaRPr lang="sv-SE" dirty="0"/>
          </a:p>
          <a:p>
            <a:r>
              <a:rPr lang="sv-SE" dirty="0"/>
              <a:t>Förnybar = biobaserad. Det är ett material som har producerats av förnybara råvaror.</a:t>
            </a:r>
          </a:p>
          <a:p>
            <a:endParaRPr lang="sv-S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latin typeface="Century Gothic" panose="020B0502020202020204" pitchFamily="34" charset="0"/>
              </a:rPr>
              <a:t>En förnybar råvara är en naturlig resurs som naturen återproducerar inom överskådlig tid, som tex träd, sockerrör, majs eller biprodukter från jord- och skogsbruket.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latin typeface="Century Gothic" panose="020B0502020202020204" pitchFamily="34" charset="0"/>
              </a:rPr>
              <a:t>Fossila råvaror tex olja och gas är ändliga, dvs inte förnybara, eftersom det tar flera miljoner år för dem att bildas.</a:t>
            </a:r>
          </a:p>
          <a:p>
            <a:endParaRPr lang="sv-SE" dirty="0"/>
          </a:p>
          <a:p>
            <a:r>
              <a:rPr lang="sv-SE" dirty="0"/>
              <a:t>Vid förbränning tillför inte förnybara material</a:t>
            </a:r>
            <a:r>
              <a:rPr lang="sv-SE" baseline="0" dirty="0"/>
              <a:t> </a:t>
            </a:r>
            <a:r>
              <a:rPr lang="sv-SE" dirty="0"/>
              <a:t>mer koldioxid till</a:t>
            </a:r>
            <a:r>
              <a:rPr lang="sv-SE" baseline="0" dirty="0"/>
              <a:t> atmosfären än vad den förbrukat som råvara.</a:t>
            </a:r>
          </a:p>
          <a:p>
            <a:r>
              <a:rPr lang="sv-SE" baseline="0" dirty="0"/>
              <a:t>Ett fossilt material däremot, ger ett tillskott av koldioxid till atmosfären vid förbränning → vilket ökar växthuseffekten.</a:t>
            </a:r>
            <a:endParaRPr lang="sv-SE" dirty="0"/>
          </a:p>
          <a:p>
            <a:endParaRPr lang="sv-SE" dirty="0"/>
          </a:p>
          <a:p>
            <a:r>
              <a:rPr lang="sv-SE" dirty="0"/>
              <a:t>Effekter av en förstärkt växthuseffekt:</a:t>
            </a:r>
          </a:p>
          <a:p>
            <a:pPr marL="5143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Glaciärerna smälter i snabbare takt</a:t>
            </a:r>
            <a:r>
              <a:rPr lang="sv-SE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sv-SE" sz="2250" dirty="0">
                <a:latin typeface="Century Gothic" panose="020B0502020202020204" pitchFamily="34" charset="0"/>
                <a:sym typeface="Symbol" panose="05050102010706020507" pitchFamily="18" charset="2"/>
              </a:rPr>
              <a:t> </a:t>
            </a:r>
            <a:r>
              <a:rPr lang="sv-SE" sz="2250" dirty="0">
                <a:latin typeface="Century Gothic" panose="020B0502020202020204" pitchFamily="34" charset="0"/>
              </a:rPr>
              <a:t>Havsytan stiger</a:t>
            </a:r>
          </a:p>
          <a:p>
            <a:pPr marL="5143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Haven blir varmare och surare</a:t>
            </a:r>
          </a:p>
          <a:p>
            <a:pPr marL="5143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Extremväder – stormar, översvämningar och värmeböljor, torka</a:t>
            </a:r>
          </a:p>
          <a:p>
            <a:pPr marL="5143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Förändrad utbredning av smittbärande djur</a:t>
            </a:r>
          </a:p>
          <a:p>
            <a:pPr marL="5143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Ökad spridning av globala sjukdomar</a:t>
            </a:r>
          </a:p>
          <a:p>
            <a:endParaRPr lang="sv-SE" alt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099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464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defTabSz="954634">
              <a:buFont typeface="Arial" panose="020B0604020202020204" pitchFamily="34" charset="0"/>
              <a:buNone/>
              <a:defRPr/>
            </a:pPr>
            <a:endParaRPr lang="sv-SE" sz="1100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4D0F-0E9C-4A49-99FD-ED6AE23C957C}" type="slidenum">
              <a:rPr lang="sv-SE" altLang="sv-SE" smtClean="0"/>
              <a:pPr/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3386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Efterfrågades också för</a:t>
            </a:r>
            <a:r>
              <a:rPr lang="sv-SE" baseline="0" dirty="0"/>
              <a:t> kräkpåse (fanns ej)</a:t>
            </a:r>
            <a:br>
              <a:rPr lang="sv-SE" baseline="0" dirty="0"/>
            </a:br>
            <a:r>
              <a:rPr lang="sv-SE" baseline="0" dirty="0"/>
              <a:t>besöksrock, overall (för stor prisskillnad)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7618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0" lvl="8" indent="0" defTabSz="954634">
              <a:buFont typeface="Arial" panose="020B0604020202020204" pitchFamily="34" charset="0"/>
              <a:buNone/>
              <a:defRPr/>
            </a:pPr>
            <a:endParaRPr lang="sv-SE" sz="1100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4D0F-0E9C-4A49-99FD-ED6AE23C957C}" type="slidenum">
              <a:rPr lang="sv-SE" altLang="sv-SE" smtClean="0"/>
              <a:pPr/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8042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sv-SE" sz="1100" b="0" u="none" baseline="0" dirty="0"/>
              <a:t>Vårdhygien påpekar också att om skoöverdrag används så måste 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efterföljande handdesinfektion eller handtvätt finnas.</a:t>
            </a:r>
            <a:endParaRPr lang="sv-SE" sz="1100" b="0" u="non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4D0F-0E9C-4A49-99FD-ED6AE23C957C}" type="slidenum">
              <a:rPr lang="sv-SE" altLang="sv-SE" smtClean="0"/>
              <a:pPr/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1440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E06E-827F-49A9-B0DA-3E391758BFD1}" type="datetime1">
              <a:rPr lang="sv-SE" smtClean="0"/>
              <a:t>2022-03-18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417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DD42-9839-4215-BE2C-567E8B52F031}" type="datetime1">
              <a:rPr lang="sv-SE" smtClean="0"/>
              <a:t>2022-03-18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6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669F-7743-4543-93C7-A0F5AFD1EC55}" type="datetime1">
              <a:rPr lang="sv-SE" smtClean="0"/>
              <a:t>2022-03-18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52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EDA2-940E-4580-A205-5860D676F6C7}" type="datetime1">
              <a:rPr lang="sv-SE" smtClean="0"/>
              <a:t>2022-03-18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52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E627-5680-4685-BF48-D286EFAEA080}" type="datetime1">
              <a:rPr lang="sv-SE" smtClean="0"/>
              <a:t>2022-03-18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07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39BC-2FB0-4624-8AFC-4DE67BCFEF35}" type="datetime1">
              <a:rPr lang="sv-SE" smtClean="0"/>
              <a:t>2022-03-18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6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379F-21E9-4FC3-B2F3-E5010D6CF12B}" type="datetime1">
              <a:rPr lang="sv-SE" smtClean="0"/>
              <a:t>2022-03-18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97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2D52-3BB5-45DB-89BA-B1780D1273D3}" type="datetime1">
              <a:rPr lang="sv-SE" smtClean="0"/>
              <a:t>2022-03-18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3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197C-A267-4923-8B48-AA9BBBDDEEE9}" type="datetime1">
              <a:rPr lang="sv-SE" smtClean="0"/>
              <a:t>2022-03-18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4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9E35-E78C-48F8-83FA-529D1C782105}" type="datetime1">
              <a:rPr lang="sv-SE" smtClean="0"/>
              <a:t>2022-03-18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23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5C57-AEF9-49F9-B8FF-4745E0912641}" type="datetime1">
              <a:rPr lang="sv-SE" smtClean="0"/>
              <a:t>2022-03-18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00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B8523-8D81-441D-A4D4-03A487E84EEA}" type="datetime1">
              <a:rPr lang="sv-SE" smtClean="0"/>
              <a:t>2022-03-18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0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pphandling@varuforsorjningen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hanna.svartson@varuforsorjningen.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348AE4B0-3CF7-4C77-9004-0262A479F25A}"/>
              </a:ext>
            </a:extLst>
          </p:cNvPr>
          <p:cNvGrpSpPr/>
          <p:nvPr/>
        </p:nvGrpSpPr>
        <p:grpSpPr>
          <a:xfrm>
            <a:off x="1440000" y="1980000"/>
            <a:ext cx="9257523" cy="2910162"/>
            <a:chOff x="1440000" y="1980000"/>
            <a:chExt cx="9257523" cy="2910162"/>
          </a:xfrm>
        </p:grpSpPr>
        <p:pic>
          <p:nvPicPr>
            <p:cNvPr id="2" name="Picture 4" descr="J:\Loggor\Varuförsörjningen2007\Dokument\VaruText_200dp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000" y="1980000"/>
              <a:ext cx="9257523" cy="2887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13DC00BB-3E60-4AA6-AA89-6F705D8F3259}"/>
                </a:ext>
              </a:extLst>
            </p:cNvPr>
            <p:cNvSpPr txBox="1"/>
            <p:nvPr/>
          </p:nvSpPr>
          <p:spPr>
            <a:xfrm>
              <a:off x="2994437" y="3936055"/>
              <a:ext cx="7685545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2800" dirty="0">
                  <a:latin typeface="Arial" panose="020B0604020202020204" pitchFamily="34" charset="0"/>
                  <a:cs typeface="Arial" panose="020B0604020202020204" pitchFamily="34" charset="0"/>
                </a:rPr>
                <a:t>Samverkan mellan regionerna i Dalarna, Sörmland, Uppsala, Västmanland och Örebro.</a:t>
              </a:r>
            </a:p>
          </p:txBody>
        </p:sp>
      </p:grp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1F253775-FACF-4F32-82A0-3BBDC8FA2610}"/>
              </a:ext>
            </a:extLst>
          </p:cNvPr>
          <p:cNvSpPr txBox="1">
            <a:spLocks/>
          </p:cNvSpPr>
          <p:nvPr/>
        </p:nvSpPr>
        <p:spPr>
          <a:xfrm>
            <a:off x="838200" y="5586667"/>
            <a:ext cx="10515600" cy="650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/>
              <a:t>Miljönytta i upphandlingen av Allmänt Sjukvårdsmaterial</a:t>
            </a:r>
          </a:p>
        </p:txBody>
      </p:sp>
    </p:spTree>
    <p:extLst>
      <p:ext uri="{BB962C8B-B14F-4D97-AF65-F5344CB8AC3E}">
        <p14:creationId xmlns:p14="http://schemas.microsoft.com/office/powerpoint/2010/main" val="94548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348AE4B0-3CF7-4C77-9004-0262A479F25A}"/>
              </a:ext>
            </a:extLst>
          </p:cNvPr>
          <p:cNvGrpSpPr/>
          <p:nvPr/>
        </p:nvGrpSpPr>
        <p:grpSpPr>
          <a:xfrm>
            <a:off x="1440000" y="1980000"/>
            <a:ext cx="9257523" cy="2910162"/>
            <a:chOff x="1440000" y="1980000"/>
            <a:chExt cx="9257523" cy="2910162"/>
          </a:xfrm>
        </p:grpSpPr>
        <p:pic>
          <p:nvPicPr>
            <p:cNvPr id="2" name="Picture 4" descr="J:\Loggor\Varuförsörjningen2007\Dokument\VaruText_200dp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000" y="1980000"/>
              <a:ext cx="9257523" cy="2887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13DC00BB-3E60-4AA6-AA89-6F705D8F3259}"/>
                </a:ext>
              </a:extLst>
            </p:cNvPr>
            <p:cNvSpPr txBox="1"/>
            <p:nvPr/>
          </p:nvSpPr>
          <p:spPr>
            <a:xfrm>
              <a:off x="2994437" y="3936055"/>
              <a:ext cx="7685545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2800" dirty="0">
                  <a:latin typeface="Arial" panose="020B0604020202020204" pitchFamily="34" charset="0"/>
                  <a:cs typeface="Arial" panose="020B0604020202020204" pitchFamily="34" charset="0"/>
                </a:rPr>
                <a:t>Samverkan mellan regionerna i Dalarna, Sörmland, Uppsala, Västmanland och Örebro.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998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30928" y="644237"/>
            <a:ext cx="8485908" cy="1128579"/>
          </a:xfrm>
        </p:spPr>
        <p:txBody>
          <a:bodyPr>
            <a:normAutofit fontScale="90000"/>
          </a:bodyPr>
          <a:lstStyle/>
          <a:p>
            <a:r>
              <a:rPr lang="sv-SE" altLang="sv-SE" dirty="0"/>
              <a:t>Miljönyttan vid upphandling:</a:t>
            </a:r>
            <a:br>
              <a:rPr lang="sv-SE" altLang="sv-SE" dirty="0"/>
            </a:br>
            <a:r>
              <a:rPr lang="sv-SE" altLang="sv-SE" dirty="0"/>
              <a:t>Allmänt Sjukvårdsmaterial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C2954E9-6F11-46EA-94AB-18A7E1A20112}"/>
              </a:ext>
            </a:extLst>
          </p:cNvPr>
          <p:cNvSpPr txBox="1"/>
          <p:nvPr/>
        </p:nvSpPr>
        <p:spPr>
          <a:xfrm>
            <a:off x="879764" y="3699164"/>
            <a:ext cx="91370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Avtalstid: 2022-03-01 – 2024-02-29 (samt option 2x1 år)</a:t>
            </a:r>
          </a:p>
          <a:p>
            <a:endParaRPr lang="sv-SE" dirty="0">
              <a:highlight>
                <a:srgbClr val="FFFF00"/>
              </a:highlight>
            </a:endParaRPr>
          </a:p>
          <a:p>
            <a:r>
              <a:rPr lang="sv-SE" dirty="0"/>
              <a:t>Information om sortimentet: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Kundtjänst, </a:t>
            </a:r>
            <a:r>
              <a:rPr lang="sv-SE" dirty="0">
                <a:hlinkClick r:id="rId3"/>
              </a:rPr>
              <a:t>upphandling@varuforsorjningen.se</a:t>
            </a:r>
            <a:endParaRPr lang="sv-SE" dirty="0"/>
          </a:p>
          <a:p>
            <a:endParaRPr lang="sv-SE" dirty="0"/>
          </a:p>
          <a:p>
            <a:r>
              <a:rPr lang="sv-SE" dirty="0"/>
              <a:t>Miljöfrågor om sortimentet: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Hanna Svartson, </a:t>
            </a:r>
            <a:r>
              <a:rPr lang="sv-SE" dirty="0">
                <a:hlinkClick r:id="rId4"/>
              </a:rPr>
              <a:t>hanna.svartson@varuforsorjningen.se</a:t>
            </a:r>
            <a:r>
              <a:rPr lang="sv-SE" dirty="0"/>
              <a:t> (miljökemist, generella frågor)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Miljösamordnare i din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7" name="Bild 1" descr="J:\Loggor\Varuförsörjningen2007\Dokument\Varu_200dpi.jpg">
            <a:extLst>
              <a:ext uri="{FF2B5EF4-FFF2-40B4-BE49-F238E27FC236}">
                <a16:creationId xmlns:a16="http://schemas.microsoft.com/office/drawing/2014/main" id="{F626CBAD-8F1F-4319-9179-0D4AE152C86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18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altLang="sv-SE" dirty="0"/>
              <a:t>Varuförsörjningens riktlinjer för hållbar upphandling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1EBE1D9-74AB-46CB-A24A-D6A3A7D8552D}"/>
              </a:ext>
            </a:extLst>
          </p:cNvPr>
          <p:cNvSpPr txBox="1"/>
          <p:nvPr/>
        </p:nvSpPr>
        <p:spPr>
          <a:xfrm>
            <a:off x="924791" y="1932709"/>
            <a:ext cx="9455727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 inden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sz="2000" dirty="0">
                <a:latin typeface="Century Gothic" panose="020B0502020202020204" pitchFamily="34" charset="0"/>
              </a:rPr>
              <a:t>I Varuförsörjningens riktlinjer för hållbar upphandling står det att klimatpåverkan från engångsmaterial ska minimeras genom att prioritera:</a:t>
            </a:r>
          </a:p>
          <a:p>
            <a:pPr marL="1143000" lvl="2" indent="-457200">
              <a:spcBef>
                <a:spcPts val="1000"/>
              </a:spcBef>
              <a:buFont typeface="+mj-lt"/>
              <a:buAutoNum type="arabicPeriod"/>
            </a:pPr>
            <a:r>
              <a:rPr lang="sv-SE" sz="2000" dirty="0">
                <a:latin typeface="Century Gothic" panose="020B0502020202020204" pitchFamily="34" charset="0"/>
              </a:rPr>
              <a:t>Materialsnåla produkter</a:t>
            </a:r>
          </a:p>
          <a:p>
            <a:pPr marL="1143000" lvl="2" indent="-457200">
              <a:spcBef>
                <a:spcPts val="1000"/>
              </a:spcBef>
              <a:buFont typeface="+mj-lt"/>
              <a:buAutoNum type="arabicPeriod"/>
            </a:pPr>
            <a:r>
              <a:rPr lang="sv-SE" sz="2000" dirty="0">
                <a:latin typeface="Century Gothic" panose="020B0502020202020204" pitchFamily="34" charset="0"/>
              </a:rPr>
              <a:t>Produkter framställda av återvunnet material</a:t>
            </a:r>
          </a:p>
          <a:p>
            <a:pPr marL="1143000" lvl="2" indent="-457200">
              <a:spcBef>
                <a:spcPts val="1000"/>
              </a:spcBef>
              <a:buFont typeface="+mj-lt"/>
              <a:buAutoNum type="arabicPeriod"/>
            </a:pPr>
            <a:r>
              <a:rPr lang="sv-SE" sz="2000" dirty="0">
                <a:latin typeface="Century Gothic" panose="020B0502020202020204" pitchFamily="34" charset="0"/>
              </a:rPr>
              <a:t>Produkter framställda av förnybara material</a:t>
            </a:r>
          </a:p>
          <a:p>
            <a:pPr marL="685800" lvl="2">
              <a:spcBef>
                <a:spcPts val="1000"/>
              </a:spcBef>
            </a:pPr>
            <a:endParaRPr lang="sv-SE" sz="2000" dirty="0">
              <a:latin typeface="Century Gothic" panose="020B0502020202020204" pitchFamily="34" charset="0"/>
            </a:endParaRPr>
          </a:p>
          <a:p>
            <a:pPr marL="685800" lvl="2">
              <a:spcBef>
                <a:spcPts val="1000"/>
              </a:spcBef>
            </a:pPr>
            <a:r>
              <a:rPr lang="sv-SE" sz="2000" dirty="0">
                <a:latin typeface="Century Gothic" panose="020B0502020202020204" pitchFamily="34" charset="0"/>
              </a:rPr>
              <a:t>Riktlinjerna antas av de fem regionernas gemensamma politiska nämnd.</a:t>
            </a:r>
          </a:p>
          <a:p>
            <a:endParaRPr lang="sv-SE" dirty="0"/>
          </a:p>
        </p:txBody>
      </p:sp>
      <p:pic>
        <p:nvPicPr>
          <p:cNvPr id="7" name="Bild 1" descr="J:\Loggor\Varuförsörjningen2007\Dokument\Varu_200dpi.jpg">
            <a:extLst>
              <a:ext uri="{FF2B5EF4-FFF2-40B4-BE49-F238E27FC236}">
                <a16:creationId xmlns:a16="http://schemas.microsoft.com/office/drawing/2014/main" id="{9B3DB160-85EC-4FCB-9B73-CA2727314B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69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3258" r="5401" b="11863"/>
          <a:stretch/>
        </p:blipFill>
        <p:spPr>
          <a:xfrm>
            <a:off x="330465" y="2043545"/>
            <a:ext cx="10959353" cy="4706471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031923"/>
            <a:ext cx="10806954" cy="1858297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sv-SE" sz="2000" dirty="0">
                <a:latin typeface="Century Gothic" panose="020B0502020202020204" pitchFamily="34" charset="0"/>
              </a:rPr>
              <a:t>En förnybar (=biobaserad) råvara är en naturlig resurs som naturen kan nybilda i samma takt som den används, exempelvis trä, majs eller biprodukter från jordbruket. </a:t>
            </a:r>
          </a:p>
          <a:p>
            <a:pPr marL="228600" lvl="1">
              <a:spcBef>
                <a:spcPts val="1000"/>
              </a:spcBef>
            </a:pPr>
            <a:r>
              <a:rPr lang="sv-SE" sz="2000" dirty="0">
                <a:latin typeface="Century Gothic" panose="020B0502020202020204" pitchFamily="34" charset="0"/>
              </a:rPr>
              <a:t>Fossila råvaror som olja och gas är ändliga, alltså inte förnybara, eftersom det tar flera miljoner år för dem att bildas. 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7D28E5EE-CE58-44E5-BA22-5062C58232FF}"/>
              </a:ext>
            </a:extLst>
          </p:cNvPr>
          <p:cNvSpPr txBox="1">
            <a:spLocks/>
          </p:cNvSpPr>
          <p:nvPr/>
        </p:nvSpPr>
        <p:spPr>
          <a:xfrm>
            <a:off x="838200" y="-1034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Vad är förnybart material ?</a:t>
            </a:r>
          </a:p>
        </p:txBody>
      </p:sp>
      <p:pic>
        <p:nvPicPr>
          <p:cNvPr id="9" name="Bild 1" descr="J:\Loggor\Varuförsörjningen2007\Dokument\Varu_200dpi.jpg">
            <a:extLst>
              <a:ext uri="{FF2B5EF4-FFF2-40B4-BE49-F238E27FC236}">
                <a16:creationId xmlns:a16="http://schemas.microsoft.com/office/drawing/2014/main" id="{B3451803-895F-46DB-A2CC-6E67D1957B0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23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826D71-EBC2-46D2-BD56-A9C3EA69E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927"/>
            <a:ext cx="8957187" cy="19722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v-SE" sz="2200" dirty="0">
                <a:latin typeface="Century Gothic" panose="020B0502020202020204" pitchFamily="34" charset="0"/>
              </a:rPr>
              <a:t>Plast kan idag framställas helt eller delvis från biomassa, det vill säga från växtriket. Till exempel från majs, sockerrör eller cellulosa.</a:t>
            </a:r>
          </a:p>
          <a:p>
            <a:pPr>
              <a:defRPr/>
            </a:pPr>
            <a:r>
              <a:rPr lang="sv-SE" sz="2200" dirty="0">
                <a:latin typeface="Century Gothic" panose="020B0502020202020204" pitchFamily="34" charset="0"/>
              </a:rPr>
              <a:t>Plast från biomassa spar på fossila resurser och minskar utsläppen av växthusgaser. </a:t>
            </a:r>
          </a:p>
          <a:p>
            <a:pPr>
              <a:defRPr/>
            </a:pPr>
            <a:r>
              <a:rPr lang="sv-SE" sz="2200" dirty="0">
                <a:latin typeface="Century Gothic" panose="020B0502020202020204" pitchFamily="34" charset="0"/>
              </a:rPr>
              <a:t>Många vanliga plasttyper (till exempel polyeten) kan idag göras från biomassa.</a:t>
            </a:r>
          </a:p>
          <a:p>
            <a:pPr marL="0" indent="0">
              <a:buNone/>
              <a:defRPr/>
            </a:pPr>
            <a:endParaRPr lang="sv-SE" sz="2200" dirty="0"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endParaRPr lang="sv-SE" sz="2200" dirty="0"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endParaRPr lang="sv-SE" sz="2200" dirty="0">
              <a:latin typeface="Century Gothic" panose="020B0502020202020204" pitchFamily="34" charset="0"/>
            </a:endParaRPr>
          </a:p>
        </p:txBody>
      </p:sp>
      <p:grpSp>
        <p:nvGrpSpPr>
          <p:cNvPr id="24" name="Grupp 4">
            <a:extLst>
              <a:ext uri="{FF2B5EF4-FFF2-40B4-BE49-F238E27FC236}">
                <a16:creationId xmlns:a16="http://schemas.microsoft.com/office/drawing/2014/main" id="{F051D811-8967-4630-9194-992184A29A01}"/>
              </a:ext>
            </a:extLst>
          </p:cNvPr>
          <p:cNvGrpSpPr>
            <a:grpSpLocks/>
          </p:cNvGrpSpPr>
          <p:nvPr/>
        </p:nvGrpSpPr>
        <p:grpSpPr bwMode="auto">
          <a:xfrm>
            <a:off x="1125060" y="4912746"/>
            <a:ext cx="9234689" cy="1256141"/>
            <a:chOff x="774053" y="2294583"/>
            <a:chExt cx="7546116" cy="1072189"/>
          </a:xfrm>
        </p:grpSpPr>
        <p:grpSp>
          <p:nvGrpSpPr>
            <p:cNvPr id="25" name="Grupp 5">
              <a:extLst>
                <a:ext uri="{FF2B5EF4-FFF2-40B4-BE49-F238E27FC236}">
                  <a16:creationId xmlns:a16="http://schemas.microsoft.com/office/drawing/2014/main" id="{C0BA5F90-7B96-4FAB-9A21-DA06185710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053" y="2316069"/>
              <a:ext cx="2391202" cy="347763"/>
              <a:chOff x="827584" y="2348880"/>
              <a:chExt cx="2391202" cy="347763"/>
            </a:xfrm>
          </p:grpSpPr>
          <p:sp>
            <p:nvSpPr>
              <p:cNvPr id="41" name="Rektangel med rundade hörn 21">
                <a:extLst>
                  <a:ext uri="{FF2B5EF4-FFF2-40B4-BE49-F238E27FC236}">
                    <a16:creationId xmlns:a16="http://schemas.microsoft.com/office/drawing/2014/main" id="{1B73853E-8FF2-4319-93CF-BD3F5EAAFBD1}"/>
                  </a:ext>
                </a:extLst>
              </p:cNvPr>
              <p:cNvSpPr/>
              <p:nvPr/>
            </p:nvSpPr>
            <p:spPr>
              <a:xfrm>
                <a:off x="827584" y="2349609"/>
                <a:ext cx="2217916" cy="337983"/>
              </a:xfrm>
              <a:prstGeom prst="roundRect">
                <a:avLst/>
              </a:prstGeom>
              <a:gradFill flip="none" rotWithShape="1">
                <a:gsLst>
                  <a:gs pos="0">
                    <a:srgbClr val="99FF66">
                      <a:tint val="66000"/>
                      <a:satMod val="160000"/>
                    </a:srgbClr>
                  </a:gs>
                  <a:gs pos="50000">
                    <a:srgbClr val="99FF66">
                      <a:tint val="44500"/>
                      <a:satMod val="160000"/>
                    </a:srgbClr>
                  </a:gs>
                  <a:gs pos="100000">
                    <a:srgbClr val="99FF6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 sz="2000"/>
              </a:p>
            </p:txBody>
          </p:sp>
          <p:sp>
            <p:nvSpPr>
              <p:cNvPr id="42" name="textruta 22">
                <a:extLst>
                  <a:ext uri="{FF2B5EF4-FFF2-40B4-BE49-F238E27FC236}">
                    <a16:creationId xmlns:a16="http://schemas.microsoft.com/office/drawing/2014/main" id="{D80B00F5-7BEB-4E1D-9C81-6BC3282E3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584" y="2348880"/>
                <a:ext cx="2391202" cy="347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2000" dirty="0">
                    <a:ea typeface="Verdana" panose="020B0604030504040204" pitchFamily="34" charset="0"/>
                    <a:cs typeface="Verdana" panose="020B0604030504040204" pitchFamily="34" charset="0"/>
                  </a:rPr>
                  <a:t>Förnyelsebar råvara</a:t>
                </a:r>
              </a:p>
            </p:txBody>
          </p:sp>
        </p:grpSp>
        <p:sp>
          <p:nvSpPr>
            <p:cNvPr id="26" name="Rektangel med rundade hörn 6">
              <a:extLst>
                <a:ext uri="{FF2B5EF4-FFF2-40B4-BE49-F238E27FC236}">
                  <a16:creationId xmlns:a16="http://schemas.microsoft.com/office/drawing/2014/main" id="{5DC1B86C-29E1-42C9-8704-67013386FB9C}"/>
                </a:ext>
              </a:extLst>
            </p:cNvPr>
            <p:cNvSpPr/>
            <p:nvPr/>
          </p:nvSpPr>
          <p:spPr>
            <a:xfrm>
              <a:off x="3293618" y="2316798"/>
              <a:ext cx="936701" cy="337983"/>
            </a:xfrm>
            <a:prstGeom prst="roundRect">
              <a:avLst/>
            </a:prstGeom>
            <a:gradFill flip="none" rotWithShape="1">
              <a:gsLst>
                <a:gs pos="0">
                  <a:srgbClr val="99FF66">
                    <a:tint val="66000"/>
                    <a:satMod val="160000"/>
                  </a:srgbClr>
                </a:gs>
                <a:gs pos="50000">
                  <a:srgbClr val="99FF66">
                    <a:tint val="44500"/>
                    <a:satMod val="160000"/>
                  </a:srgbClr>
                </a:gs>
                <a:gs pos="100000">
                  <a:srgbClr val="99FF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2000"/>
            </a:p>
          </p:txBody>
        </p:sp>
        <p:sp>
          <p:nvSpPr>
            <p:cNvPr id="27" name="textruta 7">
              <a:extLst>
                <a:ext uri="{FF2B5EF4-FFF2-40B4-BE49-F238E27FC236}">
                  <a16:creationId xmlns:a16="http://schemas.microsoft.com/office/drawing/2014/main" id="{C1B0317A-E068-4A03-AB01-34A7E05E1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9356" y="2294583"/>
              <a:ext cx="860393" cy="34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2000" dirty="0">
                  <a:ea typeface="Verdana" panose="020B0604030504040204" pitchFamily="34" charset="0"/>
                  <a:cs typeface="Verdana" panose="020B0604030504040204" pitchFamily="34" charset="0"/>
                </a:rPr>
                <a:t>Etanol</a:t>
              </a:r>
            </a:p>
          </p:txBody>
        </p:sp>
        <p:grpSp>
          <p:nvGrpSpPr>
            <p:cNvPr id="28" name="Grupp 8">
              <a:extLst>
                <a:ext uri="{FF2B5EF4-FFF2-40B4-BE49-F238E27FC236}">
                  <a16:creationId xmlns:a16="http://schemas.microsoft.com/office/drawing/2014/main" id="{5A0806A9-E7F3-496D-BD44-D8006765D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7735" y="2997524"/>
              <a:ext cx="2448416" cy="369248"/>
              <a:chOff x="864726" y="3019010"/>
              <a:chExt cx="2448416" cy="369248"/>
            </a:xfrm>
          </p:grpSpPr>
          <p:sp>
            <p:nvSpPr>
              <p:cNvPr id="39" name="Rektangel med rundade hörn 19">
                <a:extLst>
                  <a:ext uri="{FF2B5EF4-FFF2-40B4-BE49-F238E27FC236}">
                    <a16:creationId xmlns:a16="http://schemas.microsoft.com/office/drawing/2014/main" id="{5ADDDC87-0A50-4FCB-BA35-40E27E45FBE8}"/>
                  </a:ext>
                </a:extLst>
              </p:cNvPr>
              <p:cNvSpPr/>
              <p:nvPr/>
            </p:nvSpPr>
            <p:spPr>
              <a:xfrm>
                <a:off x="899744" y="3019010"/>
                <a:ext cx="2087731" cy="33798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>
                      <a:lumMod val="65000"/>
                      <a:shade val="30000"/>
                      <a:satMod val="115000"/>
                    </a:schemeClr>
                  </a:gs>
                  <a:gs pos="0">
                    <a:schemeClr val="bg2">
                      <a:lumMod val="75000"/>
                    </a:schemeClr>
                  </a:gs>
                  <a:gs pos="100000">
                    <a:schemeClr val="accent3">
                      <a:lumMod val="6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 sz="2000"/>
              </a:p>
            </p:txBody>
          </p:sp>
          <p:sp>
            <p:nvSpPr>
              <p:cNvPr id="40" name="textruta 20">
                <a:extLst>
                  <a:ext uri="{FF2B5EF4-FFF2-40B4-BE49-F238E27FC236}">
                    <a16:creationId xmlns:a16="http://schemas.microsoft.com/office/drawing/2014/main" id="{C770D9BB-B3EA-45D8-AD8F-2B18CFE86AC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864726" y="3036066"/>
                <a:ext cx="2448416" cy="352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2000" dirty="0">
                    <a:ea typeface="Verdana" panose="020B0604030504040204" pitchFamily="34" charset="0"/>
                    <a:cs typeface="Verdana" panose="020B0604030504040204" pitchFamily="34" charset="0"/>
                  </a:rPr>
                  <a:t>Fossil olja eller gas</a:t>
                </a:r>
              </a:p>
            </p:txBody>
          </p:sp>
        </p:grpSp>
        <p:grpSp>
          <p:nvGrpSpPr>
            <p:cNvPr id="29" name="Grupp 9">
              <a:extLst>
                <a:ext uri="{FF2B5EF4-FFF2-40B4-BE49-F238E27FC236}">
                  <a16:creationId xmlns:a16="http://schemas.microsoft.com/office/drawing/2014/main" id="{CE46FEBF-3588-4CB5-9345-D515E3924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070" y="2518319"/>
              <a:ext cx="662442" cy="596626"/>
              <a:chOff x="5399111" y="2687596"/>
              <a:chExt cx="662442" cy="596626"/>
            </a:xfrm>
          </p:grpSpPr>
          <p:sp>
            <p:nvSpPr>
              <p:cNvPr id="37" name="Rektangel med rundade hörn 17">
                <a:extLst>
                  <a:ext uri="{FF2B5EF4-FFF2-40B4-BE49-F238E27FC236}">
                    <a16:creationId xmlns:a16="http://schemas.microsoft.com/office/drawing/2014/main" id="{35B25B78-FA1E-4729-8F97-017B316764D3}"/>
                  </a:ext>
                </a:extLst>
              </p:cNvPr>
              <p:cNvSpPr/>
              <p:nvPr/>
            </p:nvSpPr>
            <p:spPr>
              <a:xfrm>
                <a:off x="5399298" y="2687596"/>
                <a:ext cx="646165" cy="596626"/>
              </a:xfrm>
              <a:prstGeom prst="roundRect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 sz="2000"/>
              </a:p>
            </p:txBody>
          </p:sp>
          <p:sp>
            <p:nvSpPr>
              <p:cNvPr id="38" name="textruta 18">
                <a:extLst>
                  <a:ext uri="{FF2B5EF4-FFF2-40B4-BE49-F238E27FC236}">
                    <a16:creationId xmlns:a16="http://schemas.microsoft.com/office/drawing/2014/main" id="{A6495364-ED4A-47C1-8885-E220A2FF69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9111" y="2802414"/>
                <a:ext cx="662442" cy="347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2000" dirty="0">
                    <a:ea typeface="Verdana" panose="020B0604030504040204" pitchFamily="34" charset="0"/>
                    <a:cs typeface="Verdana" panose="020B0604030504040204" pitchFamily="34" charset="0"/>
                  </a:rPr>
                  <a:t>Eten</a:t>
                </a:r>
              </a:p>
            </p:txBody>
          </p:sp>
        </p:grpSp>
        <p:grpSp>
          <p:nvGrpSpPr>
            <p:cNvPr id="30" name="Grupp 10">
              <a:extLst>
                <a:ext uri="{FF2B5EF4-FFF2-40B4-BE49-F238E27FC236}">
                  <a16:creationId xmlns:a16="http://schemas.microsoft.com/office/drawing/2014/main" id="{370D1A9B-CAF3-4B96-A7BB-56DF49664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1159" y="2518319"/>
              <a:ext cx="2339010" cy="596626"/>
              <a:chOff x="6444208" y="2687596"/>
              <a:chExt cx="2339010" cy="596626"/>
            </a:xfrm>
          </p:grpSpPr>
          <p:sp>
            <p:nvSpPr>
              <p:cNvPr id="35" name="Rektangel med rundade hörn 15">
                <a:extLst>
                  <a:ext uri="{FF2B5EF4-FFF2-40B4-BE49-F238E27FC236}">
                    <a16:creationId xmlns:a16="http://schemas.microsoft.com/office/drawing/2014/main" id="{B2059E8B-C234-49BF-B198-F52B0B79E52E}"/>
                  </a:ext>
                </a:extLst>
              </p:cNvPr>
              <p:cNvSpPr/>
              <p:nvPr/>
            </p:nvSpPr>
            <p:spPr>
              <a:xfrm>
                <a:off x="6444522" y="2687596"/>
                <a:ext cx="2190927" cy="596626"/>
              </a:xfrm>
              <a:prstGeom prst="roundRect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 sz="2000"/>
              </a:p>
            </p:txBody>
          </p:sp>
          <p:sp>
            <p:nvSpPr>
              <p:cNvPr id="36" name="textruta 16">
                <a:extLst>
                  <a:ext uri="{FF2B5EF4-FFF2-40B4-BE49-F238E27FC236}">
                    <a16:creationId xmlns:a16="http://schemas.microsoft.com/office/drawing/2014/main" id="{DED33BC5-5D9E-4F1F-B1FB-0D473097D9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4208" y="2780928"/>
                <a:ext cx="2339010" cy="347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2000" dirty="0">
                    <a:ea typeface="Verdana" panose="020B0604030504040204" pitchFamily="34" charset="0"/>
                    <a:cs typeface="Verdana" panose="020B0604030504040204" pitchFamily="34" charset="0"/>
                  </a:rPr>
                  <a:t>Polyeten = PE plast</a:t>
                </a:r>
              </a:p>
            </p:txBody>
          </p:sp>
        </p:grpSp>
        <p:cxnSp>
          <p:nvCxnSpPr>
            <p:cNvPr id="31" name="Rak pil 11">
              <a:extLst>
                <a:ext uri="{FF2B5EF4-FFF2-40B4-BE49-F238E27FC236}">
                  <a16:creationId xmlns:a16="http://schemas.microsoft.com/office/drawing/2014/main" id="{0EDB9C8D-5623-401B-A813-F8CC0751980B}"/>
                </a:ext>
              </a:extLst>
            </p:cNvPr>
            <p:cNvCxnSpPr/>
            <p:nvPr/>
          </p:nvCxnSpPr>
          <p:spPr>
            <a:xfrm>
              <a:off x="3006258" y="2484996"/>
              <a:ext cx="276247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pil 12">
              <a:extLst>
                <a:ext uri="{FF2B5EF4-FFF2-40B4-BE49-F238E27FC236}">
                  <a16:creationId xmlns:a16="http://schemas.microsoft.com/office/drawing/2014/main" id="{D9DF2B1F-9C9A-4341-B1AF-FA5F2B2E7E76}"/>
                </a:ext>
              </a:extLst>
            </p:cNvPr>
            <p:cNvCxnSpPr/>
            <p:nvPr/>
          </p:nvCxnSpPr>
          <p:spPr>
            <a:xfrm>
              <a:off x="5692525" y="2827739"/>
              <a:ext cx="276247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pil 13">
              <a:extLst>
                <a:ext uri="{FF2B5EF4-FFF2-40B4-BE49-F238E27FC236}">
                  <a16:creationId xmlns:a16="http://schemas.microsoft.com/office/drawing/2014/main" id="{3F28AFAC-A2B7-4BFC-9FC1-25BCABB13FA5}"/>
                </a:ext>
              </a:extLst>
            </p:cNvPr>
            <p:cNvCxnSpPr/>
            <p:nvPr/>
          </p:nvCxnSpPr>
          <p:spPr>
            <a:xfrm>
              <a:off x="4284298" y="2492930"/>
              <a:ext cx="647752" cy="298313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k pil 14">
              <a:extLst>
                <a:ext uri="{FF2B5EF4-FFF2-40B4-BE49-F238E27FC236}">
                  <a16:creationId xmlns:a16="http://schemas.microsoft.com/office/drawing/2014/main" id="{BF29AEF3-DB56-4BB1-9A5A-656BE1054E39}"/>
                </a:ext>
              </a:extLst>
            </p:cNvPr>
            <p:cNvCxnSpPr/>
            <p:nvPr/>
          </p:nvCxnSpPr>
          <p:spPr>
            <a:xfrm rot="-2700000">
              <a:off x="4295412" y="2872168"/>
              <a:ext cx="647752" cy="29990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DC27D1EB-6278-4B74-9E59-B8ED42A8E49B}"/>
              </a:ext>
            </a:extLst>
          </p:cNvPr>
          <p:cNvSpPr txBox="1"/>
          <p:nvPr/>
        </p:nvSpPr>
        <p:spPr>
          <a:xfrm>
            <a:off x="3425235" y="4235638"/>
            <a:ext cx="708078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900" b="1" dirty="0">
                <a:latin typeface="Verdana" panose="020B0604030504040204" pitchFamily="34" charset="0"/>
                <a:ea typeface="Verdana" panose="020B0604030504040204" pitchFamily="34" charset="0"/>
              </a:rPr>
              <a:t>Olika </a:t>
            </a:r>
            <a:r>
              <a:rPr lang="sv-SE" sz="2000" b="1" dirty="0">
                <a:latin typeface="Verdana" panose="020B0604030504040204" pitchFamily="34" charset="0"/>
                <a:ea typeface="Verdana" panose="020B0604030504040204" pitchFamily="34" charset="0"/>
              </a:rPr>
              <a:t>råvaror</a:t>
            </a:r>
            <a:r>
              <a:rPr lang="sv-SE" sz="1900" b="1" dirty="0">
                <a:latin typeface="Verdana" panose="020B0604030504040204" pitchFamily="34" charset="0"/>
                <a:ea typeface="Verdana" panose="020B0604030504040204" pitchFamily="34" charset="0"/>
              </a:rPr>
              <a:t> 			ger samma plast</a:t>
            </a:r>
          </a:p>
          <a:p>
            <a:endParaRPr lang="sv-SE" sz="19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8770C4D6-4A0C-4ACC-9027-DEBC510E4A2D}"/>
              </a:ext>
            </a:extLst>
          </p:cNvPr>
          <p:cNvCxnSpPr/>
          <p:nvPr/>
        </p:nvCxnSpPr>
        <p:spPr>
          <a:xfrm>
            <a:off x="5790180" y="4464238"/>
            <a:ext cx="152400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Bild 1" descr="J:\Loggor\Varuförsörjningen2007\Dokument\Varu_200dpi.jpg">
            <a:extLst>
              <a:ext uri="{FF2B5EF4-FFF2-40B4-BE49-F238E27FC236}">
                <a16:creationId xmlns:a16="http://schemas.microsoft.com/office/drawing/2014/main" id="{CFE9C68E-3DE8-40D9-B1C1-D041E7AE9D9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ubrik 1">
            <a:extLst>
              <a:ext uri="{FF2B5EF4-FFF2-40B4-BE49-F238E27FC236}">
                <a16:creationId xmlns:a16="http://schemas.microsoft.com/office/drawing/2014/main" id="{7D28E5EE-CE58-44E5-BA22-5062C58232FF}"/>
              </a:ext>
            </a:extLst>
          </p:cNvPr>
          <p:cNvSpPr txBox="1">
            <a:spLocks/>
          </p:cNvSpPr>
          <p:nvPr/>
        </p:nvSpPr>
        <p:spPr>
          <a:xfrm>
            <a:off x="838200" y="257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Vad är förnybar plast?</a:t>
            </a:r>
          </a:p>
        </p:txBody>
      </p:sp>
    </p:spTree>
    <p:extLst>
      <p:ext uri="{BB962C8B-B14F-4D97-AF65-F5344CB8AC3E}">
        <p14:creationId xmlns:p14="http://schemas.microsoft.com/office/powerpoint/2010/main" val="235018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>
            <a:extLst>
              <a:ext uri="{FF2B5EF4-FFF2-40B4-BE49-F238E27FC236}">
                <a16:creationId xmlns:a16="http://schemas.microsoft.com/office/drawing/2014/main" id="{C00C1408-B0FE-4414-9B39-DD2CF7559E6A}"/>
              </a:ext>
            </a:extLst>
          </p:cNvPr>
          <p:cNvSpPr txBox="1">
            <a:spLocks/>
          </p:cNvSpPr>
          <p:nvPr/>
        </p:nvSpPr>
        <p:spPr>
          <a:xfrm>
            <a:off x="838200" y="423329"/>
            <a:ext cx="10515600" cy="61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Förnybara material i ”Allmänt sjukvårdsmaterial”</a:t>
            </a:r>
            <a:endParaRPr lang="sv-SE" sz="3000" dirty="0">
              <a:latin typeface="Century Gothic" panose="020B0502020202020204" pitchFamily="34" charset="0"/>
            </a:endParaRPr>
          </a:p>
        </p:txBody>
      </p:sp>
      <p:pic>
        <p:nvPicPr>
          <p:cNvPr id="16" name="Bild 1" descr="J:\Loggor\Varuförsörjningen2007\Dokument\Varu_200dpi.jpg">
            <a:extLst>
              <a:ext uri="{FF2B5EF4-FFF2-40B4-BE49-F238E27FC236}">
                <a16:creationId xmlns:a16="http://schemas.microsoft.com/office/drawing/2014/main" id="{10B4E7F7-58C0-4B88-9D2F-D52B62729B9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ruta 14"/>
          <p:cNvSpPr txBox="1"/>
          <p:nvPr/>
        </p:nvSpPr>
        <p:spPr>
          <a:xfrm>
            <a:off x="1077706" y="5573641"/>
            <a:ext cx="228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dirty="0"/>
          </a:p>
        </p:txBody>
      </p:sp>
      <p:pic>
        <p:nvPicPr>
          <p:cNvPr id="1026" name="Picture 2" descr="https://res.onemed.com/SE/Arbig/1135769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2176" y="1824359"/>
            <a:ext cx="1627095" cy="421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9675" y="2197325"/>
            <a:ext cx="958614" cy="781394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002" y="1272798"/>
            <a:ext cx="1089347" cy="875451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136994" y="4317673"/>
            <a:ext cx="2313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Förnybara skoöverdrag </a:t>
            </a:r>
            <a:br>
              <a:rPr lang="sv-SE" dirty="0"/>
            </a:br>
            <a:r>
              <a:rPr lang="sv-SE" dirty="0"/>
              <a:t>har klimatpåverkan som är cirka en fjärdedel av fossila alternativ.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1134867" y="1528670"/>
            <a:ext cx="2172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Förnybara förkläden </a:t>
            </a:r>
            <a:br>
              <a:rPr lang="sv-SE" dirty="0"/>
            </a:br>
            <a:r>
              <a:rPr lang="sv-SE" dirty="0"/>
              <a:t>har klimatpåverkan som är mindre än hälften av fossila alternativ.</a:t>
            </a:r>
          </a:p>
        </p:txBody>
      </p:sp>
      <p:pic>
        <p:nvPicPr>
          <p:cNvPr id="7" name="Picture 2" descr="MEDICINBÄGARE PAPPER 22ML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051" y="1381507"/>
            <a:ext cx="1206515" cy="120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ruta 20"/>
          <p:cNvSpPr txBox="1"/>
          <p:nvPr/>
        </p:nvSpPr>
        <p:spPr>
          <a:xfrm>
            <a:off x="6749614" y="1359393"/>
            <a:ext cx="3097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Medicinbägare i papper och medicinbägare i förnybar plast har båda lägre klimatpåverkan än fossila alternativ.  </a:t>
            </a:r>
            <a:endParaRPr lang="sv-SE" sz="1100" dirty="0"/>
          </a:p>
        </p:txBody>
      </p:sp>
      <p:pic>
        <p:nvPicPr>
          <p:cNvPr id="1030" name="Picture 6" descr="Skoskydd BIOPE 150X410mm Grön 100/F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3" t="32474" r="17481" b="40451"/>
          <a:stretch/>
        </p:blipFill>
        <p:spPr bwMode="auto">
          <a:xfrm>
            <a:off x="5434051" y="4424082"/>
            <a:ext cx="3786693" cy="161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3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altLang="sv-SE" dirty="0"/>
              <a:t>Miljö- och klimatsmarta produkter</a:t>
            </a: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5A74CDB-378F-4541-871F-F96D43DD3C30}"/>
              </a:ext>
            </a:extLst>
          </p:cNvPr>
          <p:cNvSpPr txBox="1"/>
          <p:nvPr/>
        </p:nvSpPr>
        <p:spPr>
          <a:xfrm>
            <a:off x="838201" y="1487177"/>
            <a:ext cx="947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Här listas produkter i förnybart material. I vissa fall finns en liknande produkt av fossilt material upphandlad. Då kan du göra ett aktivt miljöval genom att byta till förnybart material.</a:t>
            </a:r>
          </a:p>
        </p:txBody>
      </p:sp>
      <p:pic>
        <p:nvPicPr>
          <p:cNvPr id="6" name="Bild 1" descr="J:\Loggor\Varuförsörjningen2007\Dokument\Varu_200dpi.jpg">
            <a:extLst>
              <a:ext uri="{FF2B5EF4-FFF2-40B4-BE49-F238E27FC236}">
                <a16:creationId xmlns:a16="http://schemas.microsoft.com/office/drawing/2014/main" id="{1C700469-B5B3-431D-A6D1-C26D1C3BFF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035"/>
              </p:ext>
            </p:extLst>
          </p:nvPr>
        </p:nvGraphicFramePr>
        <p:xfrm>
          <a:off x="838200" y="2133508"/>
          <a:ext cx="9023656" cy="3502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337">
                  <a:extLst>
                    <a:ext uri="{9D8B030D-6E8A-4147-A177-3AD203B41FA5}">
                      <a16:colId xmlns:a16="http://schemas.microsoft.com/office/drawing/2014/main" val="840846644"/>
                    </a:ext>
                  </a:extLst>
                </a:gridCol>
                <a:gridCol w="3825271">
                  <a:extLst>
                    <a:ext uri="{9D8B030D-6E8A-4147-A177-3AD203B41FA5}">
                      <a16:colId xmlns:a16="http://schemas.microsoft.com/office/drawing/2014/main" val="3981486777"/>
                    </a:ext>
                  </a:extLst>
                </a:gridCol>
                <a:gridCol w="2224882">
                  <a:extLst>
                    <a:ext uri="{9D8B030D-6E8A-4147-A177-3AD203B41FA5}">
                      <a16:colId xmlns:a16="http://schemas.microsoft.com/office/drawing/2014/main" val="2300051596"/>
                    </a:ext>
                  </a:extLst>
                </a:gridCol>
                <a:gridCol w="1426166">
                  <a:extLst>
                    <a:ext uri="{9D8B030D-6E8A-4147-A177-3AD203B41FA5}">
                      <a16:colId xmlns:a16="http://schemas.microsoft.com/office/drawing/2014/main" val="1590780339"/>
                    </a:ext>
                  </a:extLst>
                </a:gridCol>
              </a:tblGrid>
              <a:tr h="849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+mn-lt"/>
                        </a:rPr>
                        <a:t>Artikelnummer</a:t>
                      </a:r>
                      <a:endParaRPr lang="sv-S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+mn-lt"/>
                        </a:rPr>
                        <a:t>Benämning</a:t>
                      </a:r>
                      <a:endParaRPr lang="sv-S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Material</a:t>
                      </a:r>
                      <a:endParaRPr lang="sv-S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Finns även i fossilt material (olja)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3074442"/>
                  </a:ext>
                </a:extLst>
              </a:tr>
              <a:tr h="601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61435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Skoöverdrag OneMed</a:t>
                      </a:r>
                      <a:b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sv-SE" sz="1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Förnybar </a:t>
                      </a:r>
                      <a:r>
                        <a:rPr lang="sv-SE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plast från sockerrör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915575"/>
                  </a:ext>
                </a:extLst>
              </a:tr>
              <a:tr h="601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61446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Förkläde plast 81X125CM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Förnybar </a:t>
                      </a:r>
                      <a:r>
                        <a:rPr lang="sv-SE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plast från sockerrör</a:t>
                      </a:r>
                      <a:endParaRPr lang="sv-S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085840"/>
                  </a:ext>
                </a:extLst>
              </a:tr>
              <a:tr h="849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59773-59776,</a:t>
                      </a:r>
                      <a:r>
                        <a:rPr lang="sv-SE" sz="1600" b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56640-56643</a:t>
                      </a:r>
                      <a:endParaRPr lang="sv-SE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Medicinbägare</a:t>
                      </a:r>
                      <a:r>
                        <a:rPr lang="sv-SE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plast</a:t>
                      </a:r>
                      <a:br>
                        <a:rPr lang="sv-SE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sv-SE" sz="16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Förnybar plast från skogsråvara</a:t>
                      </a:r>
                      <a:endParaRPr lang="sv-S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3733091"/>
                  </a:ext>
                </a:extLst>
              </a:tr>
              <a:tr h="601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50952,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61404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Medicinbägare papper 22 respektive 29 ml</a:t>
                      </a:r>
                      <a:endParaRPr lang="sv-S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Papper</a:t>
                      </a:r>
                      <a:r>
                        <a:rPr lang="sv-SE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v-S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643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03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6109" y="1729719"/>
            <a:ext cx="1598194" cy="408234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62" b="83714" l="29286" r="42440">
                        <a14:foregroundMark x1="31726" y1="29619" x2="31726" y2="29619"/>
                        <a14:foregroundMark x1="31905" y1="65333" x2="31905" y2="65333"/>
                        <a14:foregroundMark x1="34345" y1="20095" x2="34345" y2="20095"/>
                        <a14:foregroundMark x1="35298" y1="19333" x2="35298" y2="19333"/>
                        <a14:foregroundMark x1="33690" y1="22857" x2="33690" y2="22857"/>
                        <a14:foregroundMark x1="33393" y1="20000" x2="33393" y2="20000"/>
                        <a14:foregroundMark x1="33274" y1="21429" x2="33274" y2="21429"/>
                        <a14:foregroundMark x1="36429" y1="81333" x2="36429" y2="81333"/>
                        <a14:foregroundMark x1="40179" y1="79619" x2="40179" y2="79619"/>
                        <a14:foregroundMark x1="41369" y1="80286" x2="41369" y2="80286"/>
                        <a14:foregroundMark x1="42083" y1="80762" x2="42083" y2="80762"/>
                        <a14:foregroundMark x1="32381" y1="29143" x2="32381" y2="29143"/>
                        <a14:foregroundMark x1="31667" y1="29619" x2="31667" y2="29619"/>
                        <a14:foregroundMark x1="31071" y1="29619" x2="31071" y2="29619"/>
                        <a14:foregroundMark x1="33095" y1="20190" x2="33095" y2="20190"/>
                        <a14:foregroundMark x1="35000" y1="18190" x2="35000" y2="18190"/>
                        <a14:foregroundMark x1="36131" y1="18190" x2="36131" y2="1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226" t="17334" r="58214" b="16607"/>
          <a:stretch/>
        </p:blipFill>
        <p:spPr>
          <a:xfrm>
            <a:off x="459407" y="1778583"/>
            <a:ext cx="1275458" cy="4192853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C00C1408-B0FE-4414-9B39-DD2CF7559E6A}"/>
              </a:ext>
            </a:extLst>
          </p:cNvPr>
          <p:cNvSpPr txBox="1">
            <a:spLocks/>
          </p:cNvSpPr>
          <p:nvPr/>
        </p:nvSpPr>
        <p:spPr>
          <a:xfrm>
            <a:off x="838200" y="4233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Välj flergångsprodukter</a:t>
            </a:r>
            <a:br>
              <a:rPr lang="sv-SE" dirty="0"/>
            </a:br>
            <a:endParaRPr lang="sv-SE" sz="3000" dirty="0">
              <a:latin typeface="Century Gothic" panose="020B0502020202020204" pitchFamily="34" charset="0"/>
            </a:endParaRPr>
          </a:p>
        </p:txBody>
      </p:sp>
      <p:pic>
        <p:nvPicPr>
          <p:cNvPr id="16" name="Bild 1" descr="J:\Loggor\Varuförsörjningen2007\Dokument\Varu_200dpi.jpg">
            <a:extLst>
              <a:ext uri="{FF2B5EF4-FFF2-40B4-BE49-F238E27FC236}">
                <a16:creationId xmlns:a16="http://schemas.microsoft.com/office/drawing/2014/main" id="{10B4E7F7-58C0-4B88-9D2F-D52B62729B9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1619989" y="1778583"/>
            <a:ext cx="35549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b="1" dirty="0"/>
              <a:t>Flergångskläder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v-SE" sz="1800" dirty="0"/>
              <a:t>Använd flergångskläder i första hand. Det gäller personalkläder men också besöksrockar och overaller. </a:t>
            </a:r>
          </a:p>
          <a:p>
            <a:pPr marL="0" indent="0">
              <a:lnSpc>
                <a:spcPct val="110000"/>
              </a:lnSpc>
              <a:buNone/>
            </a:pPr>
            <a:endParaRPr lang="sv-SE" sz="1800" dirty="0"/>
          </a:p>
          <a:p>
            <a:pPr marL="0" indent="0">
              <a:lnSpc>
                <a:spcPct val="110000"/>
              </a:lnSpc>
              <a:buNone/>
            </a:pPr>
            <a:r>
              <a:rPr lang="sv-SE" sz="1800" dirty="0"/>
              <a:t>En besöksrock som är engångs    </a:t>
            </a:r>
            <a:br>
              <a:rPr lang="sv-SE" sz="1800" dirty="0"/>
            </a:br>
            <a:r>
              <a:rPr lang="sv-SE" sz="1800" dirty="0"/>
              <a:t>  släpper ut fyra gånger mer </a:t>
            </a:r>
            <a:br>
              <a:rPr lang="sv-SE" sz="1800" dirty="0"/>
            </a:br>
            <a:r>
              <a:rPr lang="sv-SE" sz="1800" dirty="0"/>
              <a:t>  koldioxid jämfört med en </a:t>
            </a:r>
            <a:br>
              <a:rPr lang="sv-SE" sz="1800" dirty="0"/>
            </a:br>
            <a:r>
              <a:rPr lang="sv-SE" sz="1800" dirty="0"/>
              <a:t> flergångsrock.</a:t>
            </a:r>
          </a:p>
          <a:p>
            <a:pPr marL="0" indent="0">
              <a:lnSpc>
                <a:spcPct val="110000"/>
              </a:lnSpc>
              <a:buNone/>
            </a:pP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>
          <a:xfrm>
            <a:off x="7321036" y="1778583"/>
            <a:ext cx="42110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dirty="0" err="1"/>
              <a:t>Sprutfat</a:t>
            </a:r>
            <a:r>
              <a:rPr lang="sv-SE" sz="2000" b="1" dirty="0"/>
              <a:t> och rondskålar</a:t>
            </a:r>
          </a:p>
          <a:p>
            <a:pPr marL="0" indent="0">
              <a:buNone/>
            </a:pPr>
            <a:r>
              <a:rPr lang="sv-SE" sz="1800" dirty="0"/>
              <a:t>Se över om rondskålar och </a:t>
            </a:r>
            <a:r>
              <a:rPr lang="sv-SE" sz="1800" dirty="0" err="1"/>
              <a:t>sprutfat</a:t>
            </a:r>
            <a:r>
              <a:rPr lang="sv-SE" sz="1800" dirty="0"/>
              <a:t> i rostfritt stål eller hårdplast kan användas.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Flergångsprodukter som rengörs efter varje användning har lägre klimatpåverkan än engångsprodukter</a:t>
            </a:r>
            <a:r>
              <a:rPr lang="sv-SE" sz="2200" dirty="0"/>
              <a:t>. </a:t>
            </a:r>
          </a:p>
          <a:p>
            <a:endParaRPr lang="sv-SE" dirty="0"/>
          </a:p>
        </p:txBody>
      </p:sp>
      <p:pic>
        <p:nvPicPr>
          <p:cNvPr id="2050" name="Picture 2" descr="SPRUTFAT 180X90X19MM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289" y="3228897"/>
            <a:ext cx="2292220" cy="127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5" t="4372" r="8333" b="27094"/>
          <a:stretch/>
        </p:blipFill>
        <p:spPr>
          <a:xfrm>
            <a:off x="10305009" y="2875943"/>
            <a:ext cx="1427584" cy="17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KOÖVERDRAG L BL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5606" y="3806170"/>
            <a:ext cx="5314950" cy="241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C00C1408-B0FE-4414-9B39-DD2CF7559E6A}"/>
              </a:ext>
            </a:extLst>
          </p:cNvPr>
          <p:cNvSpPr txBox="1">
            <a:spLocks/>
          </p:cNvSpPr>
          <p:nvPr/>
        </p:nvSpPr>
        <p:spPr>
          <a:xfrm>
            <a:off x="576878" y="4117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Minska användningen </a:t>
            </a:r>
            <a:br>
              <a:rPr lang="sv-SE" dirty="0"/>
            </a:br>
            <a:endParaRPr lang="sv-SE" sz="3000" dirty="0">
              <a:latin typeface="Century Gothic" panose="020B0502020202020204" pitchFamily="34" charset="0"/>
            </a:endParaRPr>
          </a:p>
        </p:txBody>
      </p:sp>
      <p:pic>
        <p:nvPicPr>
          <p:cNvPr id="16" name="Bild 1" descr="J:\Loggor\Varuförsörjningen2007\Dokument\Varu_200dpi.jpg">
            <a:extLst>
              <a:ext uri="{FF2B5EF4-FFF2-40B4-BE49-F238E27FC236}">
                <a16:creationId xmlns:a16="http://schemas.microsoft.com/office/drawing/2014/main" id="{10B4E7F7-58C0-4B88-9D2F-D52B62729B9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/>
          <p:cNvSpPr txBox="1"/>
          <p:nvPr/>
        </p:nvSpPr>
        <p:spPr>
          <a:xfrm>
            <a:off x="576878" y="1147943"/>
            <a:ext cx="99947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För att minska klimatpåverkan från inköp är det också viktigt att minska användningen genom ändrat arbetssätt. </a:t>
            </a:r>
          </a:p>
          <a:p>
            <a:endParaRPr lang="sv-SE" sz="2000" dirty="0"/>
          </a:p>
          <a:p>
            <a:r>
              <a:rPr lang="sv-SE" sz="2000" dirty="0"/>
              <a:t>Ett exempel på en produkter där användningen kan minskas är skoöverdrag. </a:t>
            </a:r>
          </a:p>
          <a:p>
            <a:endParaRPr lang="sv-SE" sz="2000" dirty="0"/>
          </a:p>
          <a:p>
            <a:r>
              <a:rPr lang="sv-SE" sz="2000" dirty="0"/>
              <a:t>Vi kan minska behovet av skoöverdrag genom att se över dörrmattor – är de rena, effektiva och tillräckligt stora? Behövs skoöverdrag överhuvudtaget? Om de behövs under vintertid kanske de kan ställas undan vid sommarväder. </a:t>
            </a:r>
          </a:p>
          <a:p>
            <a:endParaRPr lang="sv-SE" sz="2000" dirty="0"/>
          </a:p>
          <a:p>
            <a:r>
              <a:rPr lang="sv-SE" sz="2000" dirty="0"/>
              <a:t>Även ur hygienaspekt kan det vara bra överväga om skoöverdrag </a:t>
            </a:r>
            <a:br>
              <a:rPr lang="sv-SE" sz="2000" dirty="0"/>
            </a:br>
            <a:r>
              <a:rPr lang="sv-SE" sz="2000" dirty="0"/>
              <a:t>behövs - skor är smutsiga och händerna blir kontaminerade </a:t>
            </a:r>
            <a:br>
              <a:rPr lang="sv-SE" sz="2000" dirty="0"/>
            </a:br>
            <a:r>
              <a:rPr lang="sv-SE" sz="2000" dirty="0"/>
              <a:t>när skoöverdrag tas av.</a:t>
            </a:r>
          </a:p>
          <a:p>
            <a:endParaRPr lang="sv-SE" sz="2000" dirty="0"/>
          </a:p>
          <a:p>
            <a:r>
              <a:rPr lang="sv-SE" sz="2000" dirty="0"/>
              <a:t>Du kan ta hjälp av miljösamordnare i din region. </a:t>
            </a:r>
          </a:p>
        </p:txBody>
      </p:sp>
    </p:spTree>
    <p:extLst>
      <p:ext uri="{BB962C8B-B14F-4D97-AF65-F5344CB8AC3E}">
        <p14:creationId xmlns:p14="http://schemas.microsoft.com/office/powerpoint/2010/main" val="2640117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ugga i överka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59849</TotalTime>
  <Words>772</Words>
  <Application>Microsoft Office PowerPoint</Application>
  <PresentationFormat>Bredbild</PresentationFormat>
  <Paragraphs>111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Verdana</vt:lpstr>
      <vt:lpstr>Office-tema</vt:lpstr>
      <vt:lpstr>PowerPoint-presentation</vt:lpstr>
      <vt:lpstr>Miljönyttan vid upphandling: Allmänt Sjukvårdsmaterial</vt:lpstr>
      <vt:lpstr>Varuförsörjningens riktlinjer för hållbar upphandling</vt:lpstr>
      <vt:lpstr>PowerPoint-presentation</vt:lpstr>
      <vt:lpstr>PowerPoint-presentation</vt:lpstr>
      <vt:lpstr>PowerPoint-presentation</vt:lpstr>
      <vt:lpstr>Miljö- och klimatsmarta produkter</vt:lpstr>
      <vt:lpstr>PowerPoint-presentation</vt:lpstr>
      <vt:lpstr>PowerPoint-presentation</vt:lpstr>
      <vt:lpstr>PowerPoint-presentation</vt:lpstr>
    </vt:vector>
  </TitlesOfParts>
  <Company>Landstinget i Uppsala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Lisa Palo</dc:creator>
  <cp:lastModifiedBy>Hanna Svartson</cp:lastModifiedBy>
  <cp:revision>258</cp:revision>
  <dcterms:created xsi:type="dcterms:W3CDTF">2015-11-05T09:57:29Z</dcterms:created>
  <dcterms:modified xsi:type="dcterms:W3CDTF">2022-03-18T09:49:12Z</dcterms:modified>
</cp:coreProperties>
</file>