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4" r:id="rId6"/>
    <p:sldId id="259" r:id="rId7"/>
    <p:sldId id="265" r:id="rId8"/>
    <p:sldId id="267" r:id="rId9"/>
    <p:sldId id="260" r:id="rId10"/>
    <p:sldId id="263" r:id="rId11"/>
    <p:sldId id="266"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lva Lundgren" initials="YL" lastIdx="1" clrIdx="0">
    <p:extLst>
      <p:ext uri="{19B8F6BF-5375-455C-9EA6-DF929625EA0E}">
        <p15:presenceInfo xmlns:p15="http://schemas.microsoft.com/office/powerpoint/2012/main" userId="S::luy012@lul.se::9b4d8795-bd0d-4ef7-8c7c-8b630a7704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5EFBB6A-21D4-4E53-9FC8-F3EB00FFFF2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8A3042C-A715-4280-80DB-F090ABAB77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EC31077-D2EA-49B2-839D-75AA7AF56A7C}"/>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5" name="Platshållare för sidfot 4">
            <a:extLst>
              <a:ext uri="{FF2B5EF4-FFF2-40B4-BE49-F238E27FC236}">
                <a16:creationId xmlns:a16="http://schemas.microsoft.com/office/drawing/2014/main" id="{AD56837A-A696-46D3-91D4-375470931CC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520BC12-8397-4EBD-9AF1-57DE64427F90}"/>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4116781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D6F46B-CCA9-4DF6-8996-30ADA4D3D6B3}"/>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AB88B30-85C1-4867-876C-52BC3418F80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B9B99F7-F923-47D0-98A3-C98A6C2BF013}"/>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5" name="Platshållare för sidfot 4">
            <a:extLst>
              <a:ext uri="{FF2B5EF4-FFF2-40B4-BE49-F238E27FC236}">
                <a16:creationId xmlns:a16="http://schemas.microsoft.com/office/drawing/2014/main" id="{C65C722B-0EF3-45D0-A97D-30F5474523F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63B6749-3FC2-4803-9349-E70D17B4FE82}"/>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1351203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952BA2E-9B68-416A-9CDC-FE75AE657E5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9B19529-7DD1-401B-8D5A-9F2AFF3EFB2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F5793EB-CDB3-4A69-8A18-68CF79146DED}"/>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5" name="Platshållare för sidfot 4">
            <a:extLst>
              <a:ext uri="{FF2B5EF4-FFF2-40B4-BE49-F238E27FC236}">
                <a16:creationId xmlns:a16="http://schemas.microsoft.com/office/drawing/2014/main" id="{D0E7F011-2CB5-4A24-B4FE-C164A6017E0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DEE394B-3F60-4CF2-984B-92190EE60F82}"/>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1823786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FC87EB-5C21-48A5-A85A-0813664D6EE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9949357-9313-4D3A-906C-ABD99217AE45}"/>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457F121-7E66-483B-9121-9589F2270015}"/>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5" name="Platshållare för sidfot 4">
            <a:extLst>
              <a:ext uri="{FF2B5EF4-FFF2-40B4-BE49-F238E27FC236}">
                <a16:creationId xmlns:a16="http://schemas.microsoft.com/office/drawing/2014/main" id="{7E105187-FF4C-4D60-8BC6-D87C32825C5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2A16393-0F6E-4385-A0BE-30C7BC36968E}"/>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154459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1A93A2-09F1-448F-A0E6-8C37CCADCC3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F093B333-E621-45D5-80AD-1C9AB45C767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94D116F5-089B-413C-BF92-10D17A80CBE1}"/>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5" name="Platshållare för sidfot 4">
            <a:extLst>
              <a:ext uri="{FF2B5EF4-FFF2-40B4-BE49-F238E27FC236}">
                <a16:creationId xmlns:a16="http://schemas.microsoft.com/office/drawing/2014/main" id="{57ECFE61-DA4F-43C0-825D-8C7D0B9D398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A55A84E-79D5-4E50-B55C-D3FDC5E0E90F}"/>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45006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285FC0D-2261-42C6-9DB3-500333DB91C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0A060E0-B2B6-4BAA-A5BF-0D794834DA5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51989EE-CE75-435C-9950-36678723F7E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ED4E165C-128B-4833-9F2D-81B9F67128FE}"/>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6" name="Platshållare för sidfot 5">
            <a:extLst>
              <a:ext uri="{FF2B5EF4-FFF2-40B4-BE49-F238E27FC236}">
                <a16:creationId xmlns:a16="http://schemas.microsoft.com/office/drawing/2014/main" id="{B3F023BB-B5CB-42A2-8FFB-BD2B3DACF4C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820EE13-EFC2-4957-A8EC-41D095ECE1E3}"/>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1987180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AD6EF5-170C-4294-B957-E5FC4BFC08EA}"/>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CA5543E-1E58-429F-9BE6-2557AF69A1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D32881E-BA9F-403D-B187-3FDE3C4FD568}"/>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F9A7D63-A168-48EA-AABA-7C1997C359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74E609F-C570-46FF-91A6-65A66FC07AB9}"/>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431FBAF-E9A7-4A00-8B59-079515EA9109}"/>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8" name="Platshållare för sidfot 7">
            <a:extLst>
              <a:ext uri="{FF2B5EF4-FFF2-40B4-BE49-F238E27FC236}">
                <a16:creationId xmlns:a16="http://schemas.microsoft.com/office/drawing/2014/main" id="{9BCD0306-1556-46D9-B67C-1F612A0AE56C}"/>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F30DA9E-832B-447C-8113-5B80F81095A8}"/>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519685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0EFAFED-0903-46B1-AC6A-EFB71C581E1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A2F584B-5FEC-4973-A6A7-E565EA725FDE}"/>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4" name="Platshållare för sidfot 3">
            <a:extLst>
              <a:ext uri="{FF2B5EF4-FFF2-40B4-BE49-F238E27FC236}">
                <a16:creationId xmlns:a16="http://schemas.microsoft.com/office/drawing/2014/main" id="{55D8B517-B9BC-45E4-8D87-309161D6F08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796331C-E841-4483-85BD-FCDC56258170}"/>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2394603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99D73156-C329-4175-BE31-E6E02FC11BDA}"/>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3" name="Platshållare för sidfot 2">
            <a:extLst>
              <a:ext uri="{FF2B5EF4-FFF2-40B4-BE49-F238E27FC236}">
                <a16:creationId xmlns:a16="http://schemas.microsoft.com/office/drawing/2014/main" id="{914E42A2-E634-44BD-9A24-C0A883FD2A09}"/>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FC2A8CE-A8EC-4EC0-B094-8E2958C3B383}"/>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220359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900F538-3141-4B43-82ED-9CC5BF84990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DB5EBC1-7A6A-4E59-A763-FDA66B32ED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FE0C88BC-8E05-412C-997A-53A7A4F761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9F0B634F-9684-4AC3-B25A-1CD1B57DED88}"/>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6" name="Platshållare för sidfot 5">
            <a:extLst>
              <a:ext uri="{FF2B5EF4-FFF2-40B4-BE49-F238E27FC236}">
                <a16:creationId xmlns:a16="http://schemas.microsoft.com/office/drawing/2014/main" id="{46E8CB7D-CC99-4BC0-8AEA-2DA0C02F662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9FE472F-C288-4383-99C8-017155B8AB45}"/>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307727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C2F7DE-97A2-478E-8942-DBE5214DC5D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E91831E2-61A9-4285-BA56-52170574A5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F73D51E-240B-470B-871D-ED49468DC0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6BA42E71-F267-4E8B-B8A1-65DE8E5AE7A8}"/>
              </a:ext>
            </a:extLst>
          </p:cNvPr>
          <p:cNvSpPr>
            <a:spLocks noGrp="1"/>
          </p:cNvSpPr>
          <p:nvPr>
            <p:ph type="dt" sz="half" idx="10"/>
          </p:nvPr>
        </p:nvSpPr>
        <p:spPr/>
        <p:txBody>
          <a:bodyPr/>
          <a:lstStyle/>
          <a:p>
            <a:fld id="{AB5E89DA-36E5-4FAC-BDA1-21ED2D947B81}" type="datetimeFigureOut">
              <a:rPr lang="sv-SE" smtClean="0"/>
              <a:t>2022-07-01</a:t>
            </a:fld>
            <a:endParaRPr lang="sv-SE"/>
          </a:p>
        </p:txBody>
      </p:sp>
      <p:sp>
        <p:nvSpPr>
          <p:cNvPr id="6" name="Platshållare för sidfot 5">
            <a:extLst>
              <a:ext uri="{FF2B5EF4-FFF2-40B4-BE49-F238E27FC236}">
                <a16:creationId xmlns:a16="http://schemas.microsoft.com/office/drawing/2014/main" id="{11BF89F0-8466-4470-B061-F1A2721EF32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74C7152-BF6C-479D-BD4E-1A997F37CF8B}"/>
              </a:ext>
            </a:extLst>
          </p:cNvPr>
          <p:cNvSpPr>
            <a:spLocks noGrp="1"/>
          </p:cNvSpPr>
          <p:nvPr>
            <p:ph type="sldNum" sz="quarter" idx="12"/>
          </p:nvPr>
        </p:nvSpPr>
        <p:spPr/>
        <p:txBody>
          <a:bodyPr/>
          <a:lstStyle/>
          <a:p>
            <a:fld id="{822C5FE9-73B0-4AC1-9A79-9DC99B57066E}" type="slidenum">
              <a:rPr lang="sv-SE" smtClean="0"/>
              <a:t>‹#›</a:t>
            </a:fld>
            <a:endParaRPr lang="sv-SE"/>
          </a:p>
        </p:txBody>
      </p:sp>
    </p:spTree>
    <p:extLst>
      <p:ext uri="{BB962C8B-B14F-4D97-AF65-F5344CB8AC3E}">
        <p14:creationId xmlns:p14="http://schemas.microsoft.com/office/powerpoint/2010/main" val="175477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098ADE1-7D4F-4A15-9BB4-B86576773A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2049E73-375B-4308-8830-8644BEFF33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DB2CBF8-A45B-46A3-B562-3B1FF12CD3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5E89DA-36E5-4FAC-BDA1-21ED2D947B81}" type="datetimeFigureOut">
              <a:rPr lang="sv-SE" smtClean="0"/>
              <a:t>2022-07-01</a:t>
            </a:fld>
            <a:endParaRPr lang="sv-SE"/>
          </a:p>
        </p:txBody>
      </p:sp>
      <p:sp>
        <p:nvSpPr>
          <p:cNvPr id="5" name="Platshållare för sidfot 4">
            <a:extLst>
              <a:ext uri="{FF2B5EF4-FFF2-40B4-BE49-F238E27FC236}">
                <a16:creationId xmlns:a16="http://schemas.microsoft.com/office/drawing/2014/main" id="{5C0E473D-6087-4029-8B67-D94C0229AD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0C4881F9-70B5-4BCA-BEDB-D1B6A14BC7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2C5FE9-73B0-4AC1-9A79-9DC99B57066E}" type="slidenum">
              <a:rPr lang="sv-SE" smtClean="0"/>
              <a:t>‹#›</a:t>
            </a:fld>
            <a:endParaRPr lang="sv-SE"/>
          </a:p>
        </p:txBody>
      </p:sp>
    </p:spTree>
    <p:extLst>
      <p:ext uri="{BB962C8B-B14F-4D97-AF65-F5344CB8AC3E}">
        <p14:creationId xmlns:p14="http://schemas.microsoft.com/office/powerpoint/2010/main" val="445941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varuforsorjningen.se/foer-bestaellare/reklamationer-och-oevriga-avvikelse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ylva.lundgren@regionuppsala.s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B1ED45-32C8-40E3-9E21-B89F2B489316}"/>
              </a:ext>
            </a:extLst>
          </p:cNvPr>
          <p:cNvSpPr>
            <a:spLocks noGrp="1"/>
          </p:cNvSpPr>
          <p:nvPr>
            <p:ph type="ctrTitle"/>
          </p:nvPr>
        </p:nvSpPr>
        <p:spPr>
          <a:xfrm>
            <a:off x="1524000" y="2459299"/>
            <a:ext cx="9144000" cy="2387600"/>
          </a:xfrm>
        </p:spPr>
        <p:txBody>
          <a:bodyPr>
            <a:normAutofit fontScale="90000"/>
          </a:bodyPr>
          <a:lstStyle/>
          <a:p>
            <a:r>
              <a:rPr lang="sv-SE" sz="3600" b="1" dirty="0">
                <a:latin typeface="+mn-lt"/>
              </a:rPr>
              <a:t>Sammanfattning av avtalet</a:t>
            </a:r>
            <a:br>
              <a:rPr lang="sv-SE" sz="3600" b="1" dirty="0">
                <a:latin typeface="+mn-lt"/>
              </a:rPr>
            </a:br>
            <a:r>
              <a:rPr lang="sv-SE" sz="3600" b="1" dirty="0">
                <a:latin typeface="+mn-lt"/>
              </a:rPr>
              <a:t>Ögonoperationsmaterial och implantat</a:t>
            </a:r>
            <a:br>
              <a:rPr lang="sv-SE" sz="3200" b="1" dirty="0">
                <a:latin typeface="+mn-lt"/>
              </a:rPr>
            </a:br>
            <a:br>
              <a:rPr lang="sv-SE" sz="3200" b="1" dirty="0">
                <a:latin typeface="+mn-lt"/>
              </a:rPr>
            </a:br>
            <a:r>
              <a:rPr lang="sv-SE" sz="3200" dirty="0">
                <a:latin typeface="+mn-lt"/>
              </a:rPr>
              <a:t>VF2020-00066</a:t>
            </a:r>
            <a:br>
              <a:rPr lang="sv-SE" sz="3200" dirty="0">
                <a:latin typeface="+mn-lt"/>
              </a:rPr>
            </a:br>
            <a:r>
              <a:rPr lang="sv-SE" sz="3200" dirty="0">
                <a:latin typeface="+mn-lt"/>
              </a:rPr>
              <a:t>VF2021-00026</a:t>
            </a:r>
          </a:p>
        </p:txBody>
      </p:sp>
      <p:sp>
        <p:nvSpPr>
          <p:cNvPr id="3" name="Underrubrik 2">
            <a:extLst>
              <a:ext uri="{FF2B5EF4-FFF2-40B4-BE49-F238E27FC236}">
                <a16:creationId xmlns:a16="http://schemas.microsoft.com/office/drawing/2014/main" id="{A914D2AE-2049-4BA0-8D26-D2DEA7BAE884}"/>
              </a:ext>
            </a:extLst>
          </p:cNvPr>
          <p:cNvSpPr>
            <a:spLocks noGrp="1"/>
          </p:cNvSpPr>
          <p:nvPr>
            <p:ph type="subTitle" idx="1"/>
          </p:nvPr>
        </p:nvSpPr>
        <p:spPr>
          <a:xfrm>
            <a:off x="2088443" y="5029200"/>
            <a:ext cx="7942729" cy="457200"/>
          </a:xfrm>
        </p:spPr>
        <p:txBody>
          <a:bodyPr>
            <a:normAutofit/>
          </a:bodyPr>
          <a:lstStyle/>
          <a:p>
            <a:r>
              <a:rPr lang="sv-SE" sz="1400" dirty="0"/>
              <a:t>Uppdaterad 2022-07-01</a:t>
            </a:r>
          </a:p>
        </p:txBody>
      </p:sp>
      <p:pic>
        <p:nvPicPr>
          <p:cNvPr id="4" name="Bildobjekt 3">
            <a:extLst>
              <a:ext uri="{FF2B5EF4-FFF2-40B4-BE49-F238E27FC236}">
                <a16:creationId xmlns:a16="http://schemas.microsoft.com/office/drawing/2014/main" id="{7259C6D2-6DAB-4949-9209-28D9523B41C9}"/>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622129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6F8C901-B171-4320-BA63-B93E58A044A8}"/>
              </a:ext>
            </a:extLst>
          </p:cNvPr>
          <p:cNvSpPr>
            <a:spLocks noGrp="1"/>
          </p:cNvSpPr>
          <p:nvPr>
            <p:ph type="title"/>
          </p:nvPr>
        </p:nvSpPr>
        <p:spPr>
          <a:xfrm>
            <a:off x="838200" y="1327504"/>
            <a:ext cx="10515600" cy="675921"/>
          </a:xfrm>
        </p:spPr>
        <p:txBody>
          <a:bodyPr>
            <a:normAutofit/>
          </a:bodyPr>
          <a:lstStyle/>
          <a:p>
            <a:r>
              <a:rPr lang="sv-SE" sz="2800" b="1" dirty="0">
                <a:latin typeface="+mn-lt"/>
              </a:rPr>
              <a:t>Reklamation av en produkt</a:t>
            </a:r>
            <a:endParaRPr lang="sv-SE" sz="2800" dirty="0">
              <a:latin typeface="+mn-lt"/>
            </a:endParaRPr>
          </a:p>
        </p:txBody>
      </p:sp>
      <p:sp>
        <p:nvSpPr>
          <p:cNvPr id="5" name="Platshållare för innehåll 4">
            <a:extLst>
              <a:ext uri="{FF2B5EF4-FFF2-40B4-BE49-F238E27FC236}">
                <a16:creationId xmlns:a16="http://schemas.microsoft.com/office/drawing/2014/main" id="{1117AFF7-CC9D-4F5C-919C-DB04A192A115}"/>
              </a:ext>
            </a:extLst>
          </p:cNvPr>
          <p:cNvSpPr>
            <a:spLocks noGrp="1"/>
          </p:cNvSpPr>
          <p:nvPr>
            <p:ph idx="1"/>
          </p:nvPr>
        </p:nvSpPr>
        <p:spPr>
          <a:xfrm>
            <a:off x="838200" y="2003425"/>
            <a:ext cx="10515600" cy="4351338"/>
          </a:xfrm>
        </p:spPr>
        <p:txBody>
          <a:bodyPr>
            <a:noAutofit/>
          </a:bodyPr>
          <a:lstStyle/>
          <a:p>
            <a:pPr marL="0" indent="0">
              <a:spcBef>
                <a:spcPts val="0"/>
              </a:spcBef>
              <a:buNone/>
            </a:pPr>
            <a:r>
              <a:rPr lang="sv-SE" sz="2400" dirty="0"/>
              <a:t>När du upptäcker fel på någon produkt eller produktförpackning ska det rapporteras. Detta för att leverantören ska ges möjlighet att åtgärda felet och förhindra att det uppstår igen. Dessutom kan du få den/de felaktiga produkterna ersatta av leverantören eller bli krediterad för dem. </a:t>
            </a:r>
          </a:p>
          <a:p>
            <a:pPr marL="0" indent="0">
              <a:spcBef>
                <a:spcPts val="0"/>
              </a:spcBef>
              <a:buNone/>
            </a:pPr>
            <a:endParaRPr lang="sv-SE" sz="2400" dirty="0"/>
          </a:p>
          <a:p>
            <a:pPr marL="0" indent="0">
              <a:spcBef>
                <a:spcPts val="0"/>
              </a:spcBef>
              <a:buNone/>
            </a:pPr>
            <a:r>
              <a:rPr lang="sv-SE" sz="2400" dirty="0"/>
              <a:t>Hur reklamation görs finns på:</a:t>
            </a:r>
          </a:p>
          <a:p>
            <a:pPr marL="0" indent="0">
              <a:spcBef>
                <a:spcPts val="0"/>
              </a:spcBef>
              <a:buNone/>
            </a:pPr>
            <a:r>
              <a:rPr lang="sv-SE" sz="2400" dirty="0">
                <a:hlinkClick r:id="rId2"/>
              </a:rPr>
              <a:t>https://varuforsorjningen.se/foer-bestaellare/reklamationer-och-oevriga-avvikelser/</a:t>
            </a:r>
            <a:endParaRPr lang="sv-SE" sz="2400" dirty="0"/>
          </a:p>
          <a:p>
            <a:pPr marL="0" indent="0">
              <a:spcBef>
                <a:spcPts val="0"/>
              </a:spcBef>
              <a:buNone/>
            </a:pPr>
            <a:endParaRPr lang="sv-SE" sz="2400" dirty="0"/>
          </a:p>
          <a:p>
            <a:pPr marL="0" indent="0">
              <a:spcBef>
                <a:spcPts val="0"/>
              </a:spcBef>
              <a:buNone/>
            </a:pPr>
            <a:r>
              <a:rPr lang="sv-SE" sz="2400" dirty="0"/>
              <a:t>Vi registrerar alla inkomna reklamationer hos oss och skickar dem till berörd leverantör för åtgärd och återkoppling.</a:t>
            </a:r>
          </a:p>
        </p:txBody>
      </p:sp>
      <p:pic>
        <p:nvPicPr>
          <p:cNvPr id="3" name="Bildobjekt 2">
            <a:extLst>
              <a:ext uri="{FF2B5EF4-FFF2-40B4-BE49-F238E27FC236}">
                <a16:creationId xmlns:a16="http://schemas.microsoft.com/office/drawing/2014/main" id="{14B5CBBB-3D19-4467-965F-D46358836E68}"/>
              </a:ext>
            </a:extLst>
          </p:cNvPr>
          <p:cNvPicPr>
            <a:picLocks noChangeAspect="1"/>
          </p:cNvPicPr>
          <p:nvPr/>
        </p:nvPicPr>
        <p:blipFill>
          <a:blip r:embed="rId3"/>
          <a:stretch>
            <a:fillRect/>
          </a:stretch>
        </p:blipFill>
        <p:spPr>
          <a:xfrm>
            <a:off x="163391" y="223272"/>
            <a:ext cx="3850105" cy="926432"/>
          </a:xfrm>
          <a:prstGeom prst="rect">
            <a:avLst/>
          </a:prstGeom>
        </p:spPr>
      </p:pic>
    </p:spTree>
    <p:extLst>
      <p:ext uri="{BB962C8B-B14F-4D97-AF65-F5344CB8AC3E}">
        <p14:creationId xmlns:p14="http://schemas.microsoft.com/office/powerpoint/2010/main" val="2720117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ED657EE5-7BAA-402E-8CD4-436001EC92E4}"/>
              </a:ext>
            </a:extLst>
          </p:cNvPr>
          <p:cNvSpPr>
            <a:spLocks noGrp="1"/>
          </p:cNvSpPr>
          <p:nvPr>
            <p:ph type="title"/>
          </p:nvPr>
        </p:nvSpPr>
        <p:spPr>
          <a:xfrm>
            <a:off x="838200" y="1207889"/>
            <a:ext cx="10515600" cy="766685"/>
          </a:xfrm>
        </p:spPr>
        <p:txBody>
          <a:bodyPr>
            <a:normAutofit/>
          </a:bodyPr>
          <a:lstStyle/>
          <a:p>
            <a:r>
              <a:rPr lang="sv-SE" sz="2800" b="1" dirty="0">
                <a:latin typeface="+mn-lt"/>
              </a:rPr>
              <a:t>Kundanpassade set</a:t>
            </a:r>
          </a:p>
        </p:txBody>
      </p:sp>
      <p:sp>
        <p:nvSpPr>
          <p:cNvPr id="5" name="Platshållare för innehåll 4">
            <a:extLst>
              <a:ext uri="{FF2B5EF4-FFF2-40B4-BE49-F238E27FC236}">
                <a16:creationId xmlns:a16="http://schemas.microsoft.com/office/drawing/2014/main" id="{B018E9AF-1B61-427A-BB99-1E5A682EEC5B}"/>
              </a:ext>
            </a:extLst>
          </p:cNvPr>
          <p:cNvSpPr>
            <a:spLocks noGrp="1"/>
          </p:cNvSpPr>
          <p:nvPr>
            <p:ph idx="1"/>
          </p:nvPr>
        </p:nvSpPr>
        <p:spPr>
          <a:xfrm>
            <a:off x="838200" y="2342874"/>
            <a:ext cx="10515600" cy="4202389"/>
          </a:xfrm>
        </p:spPr>
        <p:txBody>
          <a:bodyPr>
            <a:normAutofit/>
          </a:bodyPr>
          <a:lstStyle/>
          <a:p>
            <a:pPr marL="0" indent="0">
              <a:buNone/>
            </a:pPr>
            <a:r>
              <a:rPr lang="sv-SE" b="1" dirty="0"/>
              <a:t>Ändringar i set</a:t>
            </a:r>
          </a:p>
          <a:p>
            <a:pPr marL="0" indent="0">
              <a:buNone/>
            </a:pPr>
            <a:r>
              <a:rPr lang="sv-SE" sz="2400" dirty="0"/>
              <a:t>Ändringar i set får ej ske under första 12-månadersperioden.</a:t>
            </a:r>
          </a:p>
          <a:p>
            <a:pPr marL="0" indent="0">
              <a:buNone/>
            </a:pPr>
            <a:r>
              <a:rPr lang="sv-SE" sz="2400" dirty="0"/>
              <a:t>Ändringar i set som orsakas av beställaren kan genomföras maximalt fyra (4) gånger per år utan extra kostnad för beställaren. </a:t>
            </a:r>
          </a:p>
          <a:p>
            <a:pPr marL="0" indent="0">
              <a:buNone/>
            </a:pPr>
            <a:r>
              <a:rPr lang="sv-SE" sz="2400" dirty="0"/>
              <a:t>Eventuella förändringar som måste göras på grund av förändrade förutsättningar hos säljaren ska alltid göras utan extra kostnad för beställaren och räknas inte som en av dessa fyra.</a:t>
            </a:r>
          </a:p>
        </p:txBody>
      </p:sp>
      <p:pic>
        <p:nvPicPr>
          <p:cNvPr id="3" name="Bildobjekt 2">
            <a:extLst>
              <a:ext uri="{FF2B5EF4-FFF2-40B4-BE49-F238E27FC236}">
                <a16:creationId xmlns:a16="http://schemas.microsoft.com/office/drawing/2014/main" id="{14B5CBBB-3D19-4467-965F-D46358836E68}"/>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918048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55A941B-D1EF-404F-87BE-42A61EA6A488}"/>
              </a:ext>
            </a:extLst>
          </p:cNvPr>
          <p:cNvSpPr>
            <a:spLocks noGrp="1"/>
          </p:cNvSpPr>
          <p:nvPr>
            <p:ph type="title"/>
          </p:nvPr>
        </p:nvSpPr>
        <p:spPr>
          <a:xfrm>
            <a:off x="781720" y="1351243"/>
            <a:ext cx="10515600" cy="642657"/>
          </a:xfrm>
        </p:spPr>
        <p:txBody>
          <a:bodyPr>
            <a:normAutofit/>
          </a:bodyPr>
          <a:lstStyle/>
          <a:p>
            <a:r>
              <a:rPr lang="sv-SE" sz="2800" b="1" dirty="0">
                <a:latin typeface="+mn-lt"/>
              </a:rPr>
              <a:t>Avtalsperiod</a:t>
            </a:r>
          </a:p>
        </p:txBody>
      </p:sp>
      <p:sp>
        <p:nvSpPr>
          <p:cNvPr id="3" name="Platshållare för innehåll 2">
            <a:extLst>
              <a:ext uri="{FF2B5EF4-FFF2-40B4-BE49-F238E27FC236}">
                <a16:creationId xmlns:a16="http://schemas.microsoft.com/office/drawing/2014/main" id="{F07B81E3-BEF7-4427-8D97-F6A9401E4138}"/>
              </a:ext>
            </a:extLst>
          </p:cNvPr>
          <p:cNvSpPr>
            <a:spLocks noGrp="1"/>
          </p:cNvSpPr>
          <p:nvPr>
            <p:ph idx="1"/>
          </p:nvPr>
        </p:nvSpPr>
        <p:spPr>
          <a:xfrm>
            <a:off x="838200" y="2108200"/>
            <a:ext cx="10515600" cy="4368800"/>
          </a:xfrm>
        </p:spPr>
        <p:txBody>
          <a:bodyPr>
            <a:noAutofit/>
          </a:bodyPr>
          <a:lstStyle/>
          <a:p>
            <a:pPr marL="0" indent="0">
              <a:buNone/>
            </a:pPr>
            <a:r>
              <a:rPr lang="sv-SE" sz="2400" dirty="0"/>
              <a:t>Avtalets startdatum:		2021-06-01</a:t>
            </a:r>
          </a:p>
          <a:p>
            <a:pPr marL="0" indent="0">
              <a:buNone/>
            </a:pPr>
            <a:r>
              <a:rPr lang="sv-SE" sz="2400" dirty="0"/>
              <a:t>Avtalets slutdatum:		2023-05-31</a:t>
            </a:r>
          </a:p>
          <a:p>
            <a:pPr marL="0" indent="0">
              <a:buNone/>
            </a:pPr>
            <a:r>
              <a:rPr lang="sv-SE" sz="2400" dirty="0"/>
              <a:t>Förlängningsoptioner:		2 x 12 månader</a:t>
            </a:r>
          </a:p>
          <a:p>
            <a:pPr marL="0" indent="0">
              <a:buNone/>
            </a:pPr>
            <a:r>
              <a:rPr lang="sv-SE" sz="2400" dirty="0"/>
              <a:t>Avtalet giltigt längst tom:	2025-05-31</a:t>
            </a:r>
          </a:p>
          <a:p>
            <a:pPr marL="0" indent="0">
              <a:buNone/>
            </a:pPr>
            <a:endParaRPr lang="sv-SE" sz="2400" dirty="0"/>
          </a:p>
          <a:p>
            <a:pPr marL="0" indent="0">
              <a:buNone/>
            </a:pPr>
            <a:r>
              <a:rPr lang="sv-SE" sz="2400" dirty="0"/>
              <a:t>Ansvarig kategoriledare:	Ylva Lundgren</a:t>
            </a:r>
          </a:p>
          <a:p>
            <a:pPr marL="0" indent="0">
              <a:buNone/>
            </a:pPr>
            <a:r>
              <a:rPr lang="sv-SE" sz="2400" dirty="0"/>
              <a:t>Mail:				</a:t>
            </a:r>
            <a:r>
              <a:rPr lang="sv-SE" sz="2400" dirty="0">
                <a:hlinkClick r:id="rId2"/>
              </a:rPr>
              <a:t>ylva.lundgren@regionuppsala.se</a:t>
            </a:r>
            <a:endParaRPr lang="sv-SE" sz="2400" dirty="0"/>
          </a:p>
          <a:p>
            <a:pPr marL="0" indent="0">
              <a:buNone/>
            </a:pPr>
            <a:r>
              <a:rPr lang="sv-SE" sz="2400" dirty="0"/>
              <a:t>Telefon:			018 – 617 37 83</a:t>
            </a:r>
          </a:p>
        </p:txBody>
      </p:sp>
      <p:pic>
        <p:nvPicPr>
          <p:cNvPr id="4" name="Bildobjekt 3">
            <a:extLst>
              <a:ext uri="{FF2B5EF4-FFF2-40B4-BE49-F238E27FC236}">
                <a16:creationId xmlns:a16="http://schemas.microsoft.com/office/drawing/2014/main" id="{6958F38C-D892-4C09-A167-2A5EB5E2ABEC}"/>
              </a:ext>
            </a:extLst>
          </p:cNvPr>
          <p:cNvPicPr>
            <a:picLocks noChangeAspect="1"/>
          </p:cNvPicPr>
          <p:nvPr/>
        </p:nvPicPr>
        <p:blipFill>
          <a:blip r:embed="rId3"/>
          <a:stretch>
            <a:fillRect/>
          </a:stretch>
        </p:blipFill>
        <p:spPr>
          <a:xfrm>
            <a:off x="163391" y="223272"/>
            <a:ext cx="3850105" cy="926432"/>
          </a:xfrm>
          <a:prstGeom prst="rect">
            <a:avLst/>
          </a:prstGeom>
        </p:spPr>
      </p:pic>
    </p:spTree>
    <p:extLst>
      <p:ext uri="{BB962C8B-B14F-4D97-AF65-F5344CB8AC3E}">
        <p14:creationId xmlns:p14="http://schemas.microsoft.com/office/powerpoint/2010/main" val="3003954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F4A808-D1E4-4564-9CFD-7B9D10DCE71B}"/>
              </a:ext>
            </a:extLst>
          </p:cNvPr>
          <p:cNvSpPr>
            <a:spLocks noGrp="1"/>
          </p:cNvSpPr>
          <p:nvPr>
            <p:ph type="title"/>
          </p:nvPr>
        </p:nvSpPr>
        <p:spPr>
          <a:xfrm>
            <a:off x="838200" y="1289771"/>
            <a:ext cx="10515600" cy="704129"/>
          </a:xfrm>
        </p:spPr>
        <p:txBody>
          <a:bodyPr>
            <a:normAutofit/>
          </a:bodyPr>
          <a:lstStyle/>
          <a:p>
            <a:r>
              <a:rPr lang="sv-SE" sz="2800" b="1" dirty="0">
                <a:latin typeface="+mn-lt"/>
              </a:rPr>
              <a:t>Avtalsleverantörer VF2020-00066</a:t>
            </a:r>
          </a:p>
        </p:txBody>
      </p:sp>
      <p:sp>
        <p:nvSpPr>
          <p:cNvPr id="3" name="Platshållare för innehåll 2">
            <a:extLst>
              <a:ext uri="{FF2B5EF4-FFF2-40B4-BE49-F238E27FC236}">
                <a16:creationId xmlns:a16="http://schemas.microsoft.com/office/drawing/2014/main" id="{DB714567-299A-4310-8CA2-064A9EE988B9}"/>
              </a:ext>
            </a:extLst>
          </p:cNvPr>
          <p:cNvSpPr>
            <a:spLocks noGrp="1"/>
          </p:cNvSpPr>
          <p:nvPr>
            <p:ph idx="1"/>
          </p:nvPr>
        </p:nvSpPr>
        <p:spPr>
          <a:xfrm>
            <a:off x="838200" y="1993901"/>
            <a:ext cx="10515600" cy="4279900"/>
          </a:xfrm>
        </p:spPr>
        <p:txBody>
          <a:bodyPr>
            <a:noAutofit/>
          </a:bodyPr>
          <a:lstStyle/>
          <a:p>
            <a:pPr marL="0" indent="0">
              <a:buNone/>
            </a:pPr>
            <a:r>
              <a:rPr lang="sv-SE" sz="1600" dirty="0"/>
              <a:t>VF2020-00066-01 Mölnlycke Health Care AB</a:t>
            </a:r>
          </a:p>
          <a:p>
            <a:pPr marL="0" indent="0">
              <a:buNone/>
            </a:pPr>
            <a:r>
              <a:rPr lang="sv-SE" sz="1600" dirty="0"/>
              <a:t>VF2020-00066-02 Codan </a:t>
            </a:r>
            <a:r>
              <a:rPr lang="sv-SE" sz="1600" dirty="0" err="1"/>
              <a:t>Triplus</a:t>
            </a:r>
            <a:r>
              <a:rPr lang="sv-SE" sz="1600" dirty="0"/>
              <a:t> AB</a:t>
            </a:r>
          </a:p>
          <a:p>
            <a:pPr marL="0" indent="0">
              <a:buNone/>
            </a:pPr>
            <a:r>
              <a:rPr lang="sv-SE" sz="1600" dirty="0"/>
              <a:t>VF2020-00066-03 </a:t>
            </a:r>
            <a:r>
              <a:rPr lang="sv-SE" sz="1600" dirty="0" err="1"/>
              <a:t>Medilens</a:t>
            </a:r>
            <a:r>
              <a:rPr lang="sv-SE" sz="1600" dirty="0"/>
              <a:t> Nordic AB</a:t>
            </a:r>
          </a:p>
          <a:p>
            <a:pPr marL="0" indent="0">
              <a:buNone/>
            </a:pPr>
            <a:r>
              <a:rPr lang="sv-SE" sz="1600" dirty="0"/>
              <a:t>VF2020-00066-04 </a:t>
            </a:r>
            <a:r>
              <a:rPr lang="sv-SE" sz="1600" dirty="0" err="1"/>
              <a:t>Urgentum</a:t>
            </a:r>
            <a:r>
              <a:rPr lang="sv-SE" sz="1600" dirty="0"/>
              <a:t> AB</a:t>
            </a:r>
          </a:p>
          <a:p>
            <a:pPr marL="0" indent="0">
              <a:buNone/>
            </a:pPr>
            <a:r>
              <a:rPr lang="sv-SE" sz="1600" dirty="0"/>
              <a:t>VF2020-00066-05 D.O.R.C Scandinavia AB</a:t>
            </a:r>
          </a:p>
          <a:p>
            <a:pPr marL="0" indent="0">
              <a:buNone/>
            </a:pPr>
            <a:r>
              <a:rPr lang="sv-SE" sz="1600" dirty="0"/>
              <a:t>VF2020-00066-06 Carl Zeiss AB</a:t>
            </a:r>
          </a:p>
          <a:p>
            <a:pPr marL="0" indent="0">
              <a:buNone/>
            </a:pPr>
            <a:r>
              <a:rPr lang="sv-SE" sz="1600" dirty="0"/>
              <a:t>VF2020-00066-07 JJSV Norden AB</a:t>
            </a:r>
          </a:p>
          <a:p>
            <a:pPr marL="0" indent="0">
              <a:buNone/>
            </a:pPr>
            <a:r>
              <a:rPr lang="sv-SE" sz="1600" dirty="0"/>
              <a:t>VF2020-00066-08 Bausch &amp; </a:t>
            </a:r>
            <a:r>
              <a:rPr lang="sv-SE" sz="1600" dirty="0" err="1"/>
              <a:t>Lomb</a:t>
            </a:r>
            <a:r>
              <a:rPr lang="sv-SE" sz="1600" dirty="0"/>
              <a:t> Nordic AB</a:t>
            </a:r>
          </a:p>
          <a:p>
            <a:pPr marL="0" indent="0">
              <a:buNone/>
            </a:pPr>
            <a:r>
              <a:rPr lang="sv-SE" sz="1600" dirty="0"/>
              <a:t>VF2020-00066-09 </a:t>
            </a:r>
            <a:r>
              <a:rPr lang="sv-SE" sz="1600" dirty="0" err="1"/>
              <a:t>Alcon</a:t>
            </a:r>
            <a:r>
              <a:rPr lang="sv-SE" sz="1600" dirty="0"/>
              <a:t> Nordic AS</a:t>
            </a:r>
          </a:p>
          <a:p>
            <a:pPr marL="0" indent="0">
              <a:buNone/>
            </a:pPr>
            <a:r>
              <a:rPr lang="sv-SE" sz="1600" dirty="0"/>
              <a:t>VF2020-00066-10 </a:t>
            </a:r>
            <a:r>
              <a:rPr lang="sv-SE" sz="1600" dirty="0" err="1"/>
              <a:t>Lohmann</a:t>
            </a:r>
            <a:r>
              <a:rPr lang="sv-SE" sz="1600" dirty="0"/>
              <a:t> &amp; </a:t>
            </a:r>
            <a:r>
              <a:rPr lang="sv-SE" sz="1600" dirty="0" err="1"/>
              <a:t>Rauscher</a:t>
            </a:r>
            <a:r>
              <a:rPr lang="sv-SE" sz="1600" dirty="0"/>
              <a:t> AB</a:t>
            </a:r>
          </a:p>
          <a:p>
            <a:pPr marL="0" indent="0">
              <a:buNone/>
            </a:pPr>
            <a:r>
              <a:rPr lang="sv-SE" sz="1600" dirty="0"/>
              <a:t>VF2020-00066-11 </a:t>
            </a:r>
            <a:r>
              <a:rPr lang="sv-SE" sz="1600" dirty="0" err="1"/>
              <a:t>Årgus</a:t>
            </a:r>
            <a:r>
              <a:rPr lang="sv-SE" sz="1600" dirty="0"/>
              <a:t> Medicinteknik AB</a:t>
            </a:r>
          </a:p>
          <a:p>
            <a:pPr marL="0" indent="0">
              <a:buNone/>
            </a:pPr>
            <a:r>
              <a:rPr lang="sv-SE" sz="1600" dirty="0"/>
              <a:t>VF2020-00066-12 BVI Sweden AB</a:t>
            </a:r>
          </a:p>
          <a:p>
            <a:pPr marL="0" indent="0">
              <a:buNone/>
            </a:pPr>
            <a:endParaRPr lang="sv-SE" sz="2400" dirty="0"/>
          </a:p>
          <a:p>
            <a:pPr marL="0" indent="0">
              <a:buNone/>
            </a:pPr>
            <a:endParaRPr lang="sv-SE" sz="2400" dirty="0"/>
          </a:p>
        </p:txBody>
      </p:sp>
      <p:pic>
        <p:nvPicPr>
          <p:cNvPr id="4" name="Bildobjekt 3">
            <a:extLst>
              <a:ext uri="{FF2B5EF4-FFF2-40B4-BE49-F238E27FC236}">
                <a16:creationId xmlns:a16="http://schemas.microsoft.com/office/drawing/2014/main" id="{CD0E285B-FD1B-4509-B846-C945D1373670}"/>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309078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F4A808-D1E4-4564-9CFD-7B9D10DCE71B}"/>
              </a:ext>
            </a:extLst>
          </p:cNvPr>
          <p:cNvSpPr>
            <a:spLocks noGrp="1"/>
          </p:cNvSpPr>
          <p:nvPr>
            <p:ph type="title"/>
          </p:nvPr>
        </p:nvSpPr>
        <p:spPr>
          <a:xfrm>
            <a:off x="838200" y="1289771"/>
            <a:ext cx="10515600" cy="704129"/>
          </a:xfrm>
        </p:spPr>
        <p:txBody>
          <a:bodyPr>
            <a:normAutofit/>
          </a:bodyPr>
          <a:lstStyle/>
          <a:p>
            <a:r>
              <a:rPr lang="sv-SE" sz="2800" b="1" dirty="0">
                <a:latin typeface="+mn-lt"/>
              </a:rPr>
              <a:t>Avtalsleverantörer VF2021-00026 - omtag</a:t>
            </a:r>
          </a:p>
        </p:txBody>
      </p:sp>
      <p:sp>
        <p:nvSpPr>
          <p:cNvPr id="3" name="Platshållare för innehåll 2">
            <a:extLst>
              <a:ext uri="{FF2B5EF4-FFF2-40B4-BE49-F238E27FC236}">
                <a16:creationId xmlns:a16="http://schemas.microsoft.com/office/drawing/2014/main" id="{DB714567-299A-4310-8CA2-064A9EE988B9}"/>
              </a:ext>
            </a:extLst>
          </p:cNvPr>
          <p:cNvSpPr>
            <a:spLocks noGrp="1"/>
          </p:cNvSpPr>
          <p:nvPr>
            <p:ph idx="1"/>
          </p:nvPr>
        </p:nvSpPr>
        <p:spPr>
          <a:xfrm>
            <a:off x="838200" y="1993901"/>
            <a:ext cx="10515600" cy="4279900"/>
          </a:xfrm>
        </p:spPr>
        <p:txBody>
          <a:bodyPr>
            <a:noAutofit/>
          </a:bodyPr>
          <a:lstStyle/>
          <a:p>
            <a:pPr marL="0" indent="0">
              <a:buNone/>
            </a:pPr>
            <a:r>
              <a:rPr lang="sv-SE" sz="1800" dirty="0"/>
              <a:t>VF2021-00026-01 Mölnlycke Health Care AB</a:t>
            </a:r>
          </a:p>
          <a:p>
            <a:pPr marL="0" indent="0">
              <a:buNone/>
            </a:pPr>
            <a:r>
              <a:rPr lang="sv-SE" sz="1800" dirty="0"/>
              <a:t>VF2021-00026-02 </a:t>
            </a:r>
            <a:r>
              <a:rPr lang="sv-SE" sz="1800" dirty="0" err="1"/>
              <a:t>Årgus</a:t>
            </a:r>
            <a:r>
              <a:rPr lang="sv-SE" sz="1800" dirty="0"/>
              <a:t> Medicinteknik AB</a:t>
            </a:r>
          </a:p>
          <a:p>
            <a:pPr marL="0" indent="0">
              <a:buNone/>
            </a:pPr>
            <a:r>
              <a:rPr lang="sv-SE" sz="1800" dirty="0"/>
              <a:t>VF2021-00026-03 </a:t>
            </a:r>
            <a:r>
              <a:rPr lang="sv-SE" sz="1800" dirty="0" err="1"/>
              <a:t>Medilens</a:t>
            </a:r>
            <a:r>
              <a:rPr lang="sv-SE" sz="1800" dirty="0"/>
              <a:t> Nordic AB</a:t>
            </a:r>
          </a:p>
          <a:p>
            <a:pPr marL="0" indent="0">
              <a:buNone/>
            </a:pPr>
            <a:r>
              <a:rPr lang="sv-SE" sz="1800" dirty="0"/>
              <a:t>VF2021-00026-04 D.O.R.C Scandinavia AB</a:t>
            </a:r>
          </a:p>
          <a:p>
            <a:pPr marL="0" indent="0">
              <a:buNone/>
            </a:pPr>
            <a:r>
              <a:rPr lang="sv-SE" sz="1800" dirty="0"/>
              <a:t>VF2021-00026-05 BVI Sweden AB</a:t>
            </a:r>
          </a:p>
          <a:p>
            <a:pPr marL="0" indent="0">
              <a:buNone/>
            </a:pPr>
            <a:r>
              <a:rPr lang="sv-SE" sz="1800" dirty="0"/>
              <a:t>VF2021-00026-06 JJSV Norden AB</a:t>
            </a:r>
          </a:p>
          <a:p>
            <a:pPr marL="0" indent="0">
              <a:buNone/>
            </a:pPr>
            <a:r>
              <a:rPr lang="sv-SE" sz="1800" dirty="0"/>
              <a:t>VF2021-00026-07 </a:t>
            </a:r>
            <a:r>
              <a:rPr lang="sv-SE" sz="1800" dirty="0" err="1"/>
              <a:t>Alcon</a:t>
            </a:r>
            <a:r>
              <a:rPr lang="sv-SE" sz="1800" dirty="0"/>
              <a:t> Nordic AS</a:t>
            </a:r>
          </a:p>
          <a:p>
            <a:pPr marL="0" indent="0">
              <a:buNone/>
            </a:pPr>
            <a:r>
              <a:rPr lang="sv-SE" sz="1800" dirty="0"/>
              <a:t>VF2021-00026-08 </a:t>
            </a:r>
            <a:r>
              <a:rPr lang="sv-SE" sz="1800" dirty="0" err="1"/>
              <a:t>Lohmann</a:t>
            </a:r>
            <a:r>
              <a:rPr lang="sv-SE" sz="1800" dirty="0"/>
              <a:t> &amp; </a:t>
            </a:r>
            <a:r>
              <a:rPr lang="sv-SE" sz="1800" dirty="0" err="1"/>
              <a:t>Rauscher</a:t>
            </a:r>
            <a:r>
              <a:rPr lang="sv-SE" sz="1800" dirty="0"/>
              <a:t> AB</a:t>
            </a:r>
          </a:p>
          <a:p>
            <a:pPr marL="0" indent="0">
              <a:buNone/>
            </a:pPr>
            <a:r>
              <a:rPr lang="sv-SE" sz="1800" dirty="0"/>
              <a:t>VF2021-00026-09 Codan</a:t>
            </a:r>
          </a:p>
          <a:p>
            <a:pPr marL="0" indent="0">
              <a:buNone/>
            </a:pPr>
            <a:endParaRPr lang="sv-SE" sz="2400" dirty="0"/>
          </a:p>
        </p:txBody>
      </p:sp>
      <p:pic>
        <p:nvPicPr>
          <p:cNvPr id="4" name="Bildobjekt 3">
            <a:extLst>
              <a:ext uri="{FF2B5EF4-FFF2-40B4-BE49-F238E27FC236}">
                <a16:creationId xmlns:a16="http://schemas.microsoft.com/office/drawing/2014/main" id="{CD0E285B-FD1B-4509-B846-C945D1373670}"/>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270986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5FB57A-9CCF-4C35-8BE8-7C1D74FD5E46}"/>
              </a:ext>
            </a:extLst>
          </p:cNvPr>
          <p:cNvSpPr>
            <a:spLocks noGrp="1"/>
          </p:cNvSpPr>
          <p:nvPr>
            <p:ph type="title"/>
          </p:nvPr>
        </p:nvSpPr>
        <p:spPr>
          <a:xfrm>
            <a:off x="999565" y="1727761"/>
            <a:ext cx="10515600" cy="1851685"/>
          </a:xfrm>
        </p:spPr>
        <p:txBody>
          <a:bodyPr>
            <a:noAutofit/>
          </a:bodyPr>
          <a:lstStyle/>
          <a:p>
            <a:r>
              <a:rPr lang="sv-SE" sz="2800" b="1" dirty="0">
                <a:latin typeface="+mn-lt"/>
              </a:rPr>
              <a:t>Support</a:t>
            </a:r>
            <a:br>
              <a:rPr lang="sv-SE" sz="2800" b="1" dirty="0">
                <a:latin typeface="+mn-lt"/>
              </a:rPr>
            </a:br>
            <a:br>
              <a:rPr lang="sv-SE" sz="2400" b="1" dirty="0">
                <a:latin typeface="+mn-lt"/>
              </a:rPr>
            </a:br>
            <a:r>
              <a:rPr lang="sv-SE" sz="2400" dirty="0">
                <a:latin typeface="+mn-lt"/>
              </a:rPr>
              <a:t>Leverantören ska erbjuda produktsupport (kundtjänst) och teknisk support via telefon och mejl på svenska på avtalade varor och tjänster under helgfria vardagar 08.00-16.00.</a:t>
            </a:r>
          </a:p>
        </p:txBody>
      </p:sp>
      <p:pic>
        <p:nvPicPr>
          <p:cNvPr id="3" name="Bildobjekt 2">
            <a:extLst>
              <a:ext uri="{FF2B5EF4-FFF2-40B4-BE49-F238E27FC236}">
                <a16:creationId xmlns:a16="http://schemas.microsoft.com/office/drawing/2014/main" id="{14B5CBBB-3D19-4467-965F-D46358836E68}"/>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4275984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193CA5-F7C9-46AD-A41F-A0FE27A9218A}"/>
              </a:ext>
            </a:extLst>
          </p:cNvPr>
          <p:cNvSpPr>
            <a:spLocks noGrp="1"/>
          </p:cNvSpPr>
          <p:nvPr>
            <p:ph type="title"/>
          </p:nvPr>
        </p:nvSpPr>
        <p:spPr>
          <a:xfrm>
            <a:off x="838200" y="1262335"/>
            <a:ext cx="10515600" cy="2166666"/>
          </a:xfrm>
        </p:spPr>
        <p:txBody>
          <a:bodyPr>
            <a:normAutofit/>
          </a:bodyPr>
          <a:lstStyle/>
          <a:p>
            <a:r>
              <a:rPr lang="sv-SE" sz="2800" b="1" dirty="0">
                <a:latin typeface="+mn-lt"/>
              </a:rPr>
              <a:t>Maximalt antal leveransdagar</a:t>
            </a:r>
            <a:br>
              <a:rPr lang="sv-SE" sz="2800" b="1" dirty="0">
                <a:latin typeface="+mn-lt"/>
              </a:rPr>
            </a:br>
            <a:r>
              <a:rPr lang="sv-SE" sz="2400" dirty="0">
                <a:latin typeface="+mn-lt"/>
              </a:rPr>
              <a:t>Maximal acceptabel leveranstid från beställning är 5 arbetsdagar för:</a:t>
            </a:r>
            <a:br>
              <a:rPr lang="sv-SE" sz="2400" dirty="0">
                <a:latin typeface="+mn-lt"/>
              </a:rPr>
            </a:br>
            <a:r>
              <a:rPr lang="sv-SE" sz="2400" dirty="0">
                <a:latin typeface="+mn-lt"/>
              </a:rPr>
              <a:t>Produktgrupperna 122, 124, 127, 131. </a:t>
            </a:r>
            <a:br>
              <a:rPr lang="sv-SE" sz="2400" dirty="0">
                <a:latin typeface="+mn-lt"/>
              </a:rPr>
            </a:br>
            <a:r>
              <a:rPr lang="sv-SE" sz="2400" dirty="0">
                <a:latin typeface="+mn-lt"/>
              </a:rPr>
              <a:t>Leveranstiden beräknas från beställningsdagen givet att ordern är lagd före kl. 12.00.</a:t>
            </a:r>
          </a:p>
        </p:txBody>
      </p:sp>
      <p:sp>
        <p:nvSpPr>
          <p:cNvPr id="3" name="Platshållare för innehåll 2">
            <a:extLst>
              <a:ext uri="{FF2B5EF4-FFF2-40B4-BE49-F238E27FC236}">
                <a16:creationId xmlns:a16="http://schemas.microsoft.com/office/drawing/2014/main" id="{EB9093BB-B6A0-4F6B-87A2-8CED87F0F192}"/>
              </a:ext>
            </a:extLst>
          </p:cNvPr>
          <p:cNvSpPr>
            <a:spLocks noGrp="1"/>
          </p:cNvSpPr>
          <p:nvPr>
            <p:ph idx="1"/>
          </p:nvPr>
        </p:nvSpPr>
        <p:spPr>
          <a:xfrm>
            <a:off x="838200" y="3744913"/>
            <a:ext cx="10515600" cy="2376487"/>
          </a:xfrm>
        </p:spPr>
        <p:txBody>
          <a:bodyPr>
            <a:normAutofit/>
          </a:bodyPr>
          <a:lstStyle/>
          <a:p>
            <a:pPr marL="0" indent="0">
              <a:spcBef>
                <a:spcPts val="0"/>
              </a:spcBef>
              <a:buNone/>
            </a:pPr>
            <a:r>
              <a:rPr lang="sv-SE" b="1" dirty="0"/>
              <a:t>Konsignationslager</a:t>
            </a:r>
          </a:p>
          <a:p>
            <a:pPr marL="0" indent="0">
              <a:spcBef>
                <a:spcPts val="0"/>
              </a:spcBef>
              <a:buNone/>
            </a:pPr>
            <a:r>
              <a:rPr lang="sv-SE" sz="2400" dirty="0"/>
              <a:t>Leverantören ska erbjuda köparen konsignationslager för upphandlade produkter utan kostnad.</a:t>
            </a:r>
          </a:p>
          <a:p>
            <a:pPr marL="0" indent="0">
              <a:spcBef>
                <a:spcPts val="0"/>
              </a:spcBef>
              <a:buNone/>
            </a:pPr>
            <a:r>
              <a:rPr lang="sv-SE" sz="2400" dirty="0"/>
              <a:t>Konsignationslagrets volym ska ske i samråd med köparen.</a:t>
            </a:r>
          </a:p>
          <a:p>
            <a:pPr marL="0" indent="0">
              <a:spcBef>
                <a:spcPts val="0"/>
              </a:spcBef>
              <a:buNone/>
            </a:pPr>
            <a:r>
              <a:rPr lang="sv-SE" sz="2400" dirty="0"/>
              <a:t>Konsignationsavtalets avtalsperiod ska överensstämma med avtalsperioden i detta ramavtal.</a:t>
            </a:r>
          </a:p>
        </p:txBody>
      </p:sp>
      <p:pic>
        <p:nvPicPr>
          <p:cNvPr id="4" name="Bildobjekt 3">
            <a:extLst>
              <a:ext uri="{FF2B5EF4-FFF2-40B4-BE49-F238E27FC236}">
                <a16:creationId xmlns:a16="http://schemas.microsoft.com/office/drawing/2014/main" id="{AAD5FAFE-7BF1-457E-9EE4-F31AAA29413A}"/>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2838974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Bildobjekt 2">
            <a:extLst>
              <a:ext uri="{FF2B5EF4-FFF2-40B4-BE49-F238E27FC236}">
                <a16:creationId xmlns:a16="http://schemas.microsoft.com/office/drawing/2014/main" id="{14B5CBBB-3D19-4467-965F-D46358836E68}"/>
              </a:ext>
            </a:extLst>
          </p:cNvPr>
          <p:cNvPicPr>
            <a:picLocks noChangeAspect="1"/>
          </p:cNvPicPr>
          <p:nvPr/>
        </p:nvPicPr>
        <p:blipFill>
          <a:blip r:embed="rId2"/>
          <a:stretch>
            <a:fillRect/>
          </a:stretch>
        </p:blipFill>
        <p:spPr>
          <a:xfrm>
            <a:off x="189896" y="217822"/>
            <a:ext cx="3850105" cy="926432"/>
          </a:xfrm>
          <a:prstGeom prst="rect">
            <a:avLst/>
          </a:prstGeom>
        </p:spPr>
      </p:pic>
      <p:sp>
        <p:nvSpPr>
          <p:cNvPr id="21" name="Rubrik 20">
            <a:extLst>
              <a:ext uri="{FF2B5EF4-FFF2-40B4-BE49-F238E27FC236}">
                <a16:creationId xmlns:a16="http://schemas.microsoft.com/office/drawing/2014/main" id="{45C9A326-E678-401F-831D-16BDED5175E9}"/>
              </a:ext>
            </a:extLst>
          </p:cNvPr>
          <p:cNvSpPr>
            <a:spLocks noGrp="1"/>
          </p:cNvSpPr>
          <p:nvPr>
            <p:ph type="title"/>
          </p:nvPr>
        </p:nvSpPr>
        <p:spPr>
          <a:xfrm>
            <a:off x="838200" y="1394371"/>
            <a:ext cx="10515600" cy="926432"/>
          </a:xfrm>
        </p:spPr>
        <p:txBody>
          <a:bodyPr>
            <a:normAutofit/>
          </a:bodyPr>
          <a:lstStyle/>
          <a:p>
            <a:r>
              <a:rPr lang="sv-SE" sz="2800" b="1" dirty="0">
                <a:latin typeface="+mn-lt"/>
              </a:rPr>
              <a:t>Ersättningsprodukt</a:t>
            </a:r>
            <a:endParaRPr lang="sv-SE" sz="2800" dirty="0">
              <a:latin typeface="+mn-lt"/>
            </a:endParaRPr>
          </a:p>
        </p:txBody>
      </p:sp>
      <p:sp>
        <p:nvSpPr>
          <p:cNvPr id="22" name="Platshållare för innehåll 21">
            <a:extLst>
              <a:ext uri="{FF2B5EF4-FFF2-40B4-BE49-F238E27FC236}">
                <a16:creationId xmlns:a16="http://schemas.microsoft.com/office/drawing/2014/main" id="{A5D6A4D5-0860-4918-9925-C5BFDA3F094F}"/>
              </a:ext>
            </a:extLst>
          </p:cNvPr>
          <p:cNvSpPr>
            <a:spLocks noGrp="1"/>
          </p:cNvSpPr>
          <p:nvPr>
            <p:ph idx="1"/>
          </p:nvPr>
        </p:nvSpPr>
        <p:spPr>
          <a:xfrm>
            <a:off x="838200" y="2177221"/>
            <a:ext cx="10515600" cy="3606041"/>
          </a:xfrm>
        </p:spPr>
        <p:txBody>
          <a:bodyPr>
            <a:normAutofit/>
          </a:bodyPr>
          <a:lstStyle/>
          <a:p>
            <a:pPr marL="0" indent="0">
              <a:buNone/>
            </a:pPr>
            <a:r>
              <a:rPr lang="sv-SE" sz="2400" dirty="0"/>
              <a:t>Om en vara utgår ur sortimentet under avtalstiden ska leverantören erbjuda beställaren ersättningsprodukt.</a:t>
            </a:r>
          </a:p>
          <a:p>
            <a:pPr marL="0" indent="0">
              <a:buNone/>
            </a:pPr>
            <a:r>
              <a:rPr lang="sv-SE" sz="2400" dirty="0"/>
              <a:t>Ersättningsprodukt ska minst ha motsvarande funktion och ett pris som inte är högre än för den produkt som är avtalad. Ersättningsprodukt ska dock alltid godkännas av beställarens avtalsförvaltare. </a:t>
            </a:r>
          </a:p>
          <a:p>
            <a:pPr marL="0" indent="0">
              <a:buNone/>
            </a:pPr>
            <a:r>
              <a:rPr lang="sv-SE" sz="2400" dirty="0"/>
              <a:t>Vid godkända ersättningsprodukter som påverkar användningsområde m.m. är leverantören skyldig att utan kostnad informera och utbilda personal om förändringen.</a:t>
            </a:r>
          </a:p>
        </p:txBody>
      </p:sp>
    </p:spTree>
    <p:extLst>
      <p:ext uri="{BB962C8B-B14F-4D97-AF65-F5344CB8AC3E}">
        <p14:creationId xmlns:p14="http://schemas.microsoft.com/office/powerpoint/2010/main" val="2305649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FCFF58-1C3D-464A-9A25-0D2FE08EB9F9}"/>
              </a:ext>
            </a:extLst>
          </p:cNvPr>
          <p:cNvSpPr>
            <a:spLocks noGrp="1"/>
          </p:cNvSpPr>
          <p:nvPr>
            <p:ph type="title"/>
          </p:nvPr>
        </p:nvSpPr>
        <p:spPr>
          <a:xfrm>
            <a:off x="838200" y="1365604"/>
            <a:ext cx="10515600" cy="723900"/>
          </a:xfrm>
        </p:spPr>
        <p:txBody>
          <a:bodyPr>
            <a:normAutofit/>
          </a:bodyPr>
          <a:lstStyle/>
          <a:p>
            <a:r>
              <a:rPr lang="sv-SE" sz="2800" b="1" dirty="0">
                <a:latin typeface="+mn-lt"/>
              </a:rPr>
              <a:t>Tillfällig ersättningsprodukt</a:t>
            </a:r>
            <a:endParaRPr lang="sv-SE" sz="2800" dirty="0">
              <a:latin typeface="+mn-lt"/>
            </a:endParaRPr>
          </a:p>
        </p:txBody>
      </p:sp>
      <p:sp>
        <p:nvSpPr>
          <p:cNvPr id="3" name="Platshållare för innehåll 2">
            <a:extLst>
              <a:ext uri="{FF2B5EF4-FFF2-40B4-BE49-F238E27FC236}">
                <a16:creationId xmlns:a16="http://schemas.microsoft.com/office/drawing/2014/main" id="{464B79CA-F0F2-4EE2-A20C-E7B0AB779B90}"/>
              </a:ext>
            </a:extLst>
          </p:cNvPr>
          <p:cNvSpPr>
            <a:spLocks noGrp="1"/>
          </p:cNvSpPr>
          <p:nvPr>
            <p:ph idx="1"/>
          </p:nvPr>
        </p:nvSpPr>
        <p:spPr/>
        <p:txBody>
          <a:bodyPr>
            <a:normAutofit/>
          </a:bodyPr>
          <a:lstStyle/>
          <a:p>
            <a:pPr marL="0" indent="0">
              <a:spcBef>
                <a:spcPts val="0"/>
              </a:spcBef>
              <a:buNone/>
            </a:pPr>
            <a:endParaRPr lang="sv-SE" sz="2400" dirty="0"/>
          </a:p>
          <a:p>
            <a:pPr marL="0" indent="0">
              <a:spcBef>
                <a:spcPts val="0"/>
              </a:spcBef>
              <a:buNone/>
            </a:pPr>
            <a:r>
              <a:rPr lang="sv-SE" sz="2400" dirty="0"/>
              <a:t>En tillfällig ersättningsprodukt kan exempelvis bli aktuell vid leveransstörningar och restnoteringar.</a:t>
            </a:r>
          </a:p>
          <a:p>
            <a:pPr marL="0" indent="0">
              <a:buNone/>
            </a:pPr>
            <a:r>
              <a:rPr lang="sv-SE" sz="2400" dirty="0"/>
              <a:t>Avtalsleverantören ska kunna tillhandahålla likvärdig eller bättre ersättningsprodukt. Om avtalsleverantören inte kan erbjuda en sådan inom sitt eget sortiment ska en tillfällig ersättningsprodukt från </a:t>
            </a:r>
            <a:r>
              <a:rPr lang="sv-SE" sz="2400" dirty="0" err="1"/>
              <a:t>tredjepart</a:t>
            </a:r>
            <a:r>
              <a:rPr lang="sv-SE" sz="2400" dirty="0"/>
              <a:t> erbjudas. Avtalsleverantören står för alla eventuella merkostnader för anskaffning och leveranser av ersättningsprodukter i erforderligt antal.</a:t>
            </a:r>
          </a:p>
          <a:p>
            <a:pPr marL="0" indent="0">
              <a:buNone/>
            </a:pPr>
            <a:r>
              <a:rPr lang="sv-SE" sz="2400" dirty="0"/>
              <a:t>Underlåter avtalsleverantören att leverera ersättningsprodukt, kan Varuförsörjningen anskaffa ersättningsprodukt i erforderligt antal och debitera avtalsleverantören för merkostnaderna.</a:t>
            </a:r>
          </a:p>
        </p:txBody>
      </p:sp>
      <p:pic>
        <p:nvPicPr>
          <p:cNvPr id="4" name="Bildobjekt 3">
            <a:extLst>
              <a:ext uri="{FF2B5EF4-FFF2-40B4-BE49-F238E27FC236}">
                <a16:creationId xmlns:a16="http://schemas.microsoft.com/office/drawing/2014/main" id="{E2383861-2726-4246-823A-2B958C50CD93}"/>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3093229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0F6085C-0E66-442A-B6AC-80328E507DB0}"/>
              </a:ext>
            </a:extLst>
          </p:cNvPr>
          <p:cNvSpPr>
            <a:spLocks noGrp="1"/>
          </p:cNvSpPr>
          <p:nvPr>
            <p:ph type="title"/>
          </p:nvPr>
        </p:nvSpPr>
        <p:spPr>
          <a:xfrm>
            <a:off x="838200" y="1731278"/>
            <a:ext cx="10515600" cy="340659"/>
          </a:xfrm>
        </p:spPr>
        <p:txBody>
          <a:bodyPr>
            <a:noAutofit/>
          </a:bodyPr>
          <a:lstStyle/>
          <a:p>
            <a:r>
              <a:rPr lang="sv-SE" sz="2800" b="1" dirty="0">
                <a:latin typeface="+mn-lt"/>
              </a:rPr>
              <a:t>Vite vid leveransförsening</a:t>
            </a:r>
            <a:endParaRPr lang="sv-SE" sz="2800" dirty="0">
              <a:latin typeface="+mn-lt"/>
            </a:endParaRPr>
          </a:p>
        </p:txBody>
      </p:sp>
      <p:sp>
        <p:nvSpPr>
          <p:cNvPr id="3" name="Platshållare för innehåll 2">
            <a:extLst>
              <a:ext uri="{FF2B5EF4-FFF2-40B4-BE49-F238E27FC236}">
                <a16:creationId xmlns:a16="http://schemas.microsoft.com/office/drawing/2014/main" id="{1C4C6AC9-CFB0-4A44-8D0A-F5301030585C}"/>
              </a:ext>
            </a:extLst>
          </p:cNvPr>
          <p:cNvSpPr>
            <a:spLocks noGrp="1"/>
          </p:cNvSpPr>
          <p:nvPr>
            <p:ph idx="1"/>
          </p:nvPr>
        </p:nvSpPr>
        <p:spPr>
          <a:xfrm>
            <a:off x="838200" y="2221712"/>
            <a:ext cx="10515600" cy="3770448"/>
          </a:xfrm>
        </p:spPr>
        <p:txBody>
          <a:bodyPr>
            <a:noAutofit/>
          </a:bodyPr>
          <a:lstStyle/>
          <a:p>
            <a:pPr marL="0" indent="0">
              <a:spcBef>
                <a:spcPts val="0"/>
              </a:spcBef>
              <a:buNone/>
            </a:pPr>
            <a:r>
              <a:rPr lang="sv-SE" sz="2400" dirty="0"/>
              <a:t>Vid leveransförsening, bedömer avroparen om senareläggning av leveransen kan accepteras eller inte.</a:t>
            </a:r>
          </a:p>
          <a:p>
            <a:pPr marL="0" indent="0">
              <a:buNone/>
            </a:pPr>
            <a:r>
              <a:rPr lang="sv-SE" sz="2400" dirty="0"/>
              <a:t>Om det accepteras, fastställs ny leveranstid genom överenskommelse mellan avtalsleverantör och </a:t>
            </a:r>
            <a:r>
              <a:rPr lang="sv-SE" sz="2400" dirty="0" err="1"/>
              <a:t>avropare</a:t>
            </a:r>
            <a:r>
              <a:rPr lang="sv-SE" sz="2400" dirty="0"/>
              <a:t>.</a:t>
            </a:r>
          </a:p>
          <a:p>
            <a:pPr marL="0" indent="0">
              <a:buNone/>
            </a:pPr>
            <a:r>
              <a:rPr lang="sv-SE" sz="2400" dirty="0"/>
              <a:t>Oavsett om senareläggning av leveranstid accepteras av avroparen eller ej, berättigas avroparen till vite.</a:t>
            </a:r>
          </a:p>
          <a:p>
            <a:pPr marL="0" indent="0">
              <a:buNone/>
            </a:pPr>
            <a:r>
              <a:rPr lang="sv-SE" sz="2400" dirty="0"/>
              <a:t>Vite uppgår, per påbörjad vecka från avtalad leveranstid, till 10 % av värdet på de avtalsprodukter som berörs av leveransförseningen (dvs 10 % av </a:t>
            </a:r>
            <a:r>
              <a:rPr lang="sv-SE" sz="2400" dirty="0" err="1"/>
              <a:t>restat</a:t>
            </a:r>
            <a:r>
              <a:rPr lang="sv-SE" sz="2400" dirty="0"/>
              <a:t> värde). Dock ska vitet i sin helhet inte överstiga 50 % av </a:t>
            </a:r>
            <a:r>
              <a:rPr lang="sv-SE" sz="2400" dirty="0" err="1"/>
              <a:t>restat</a:t>
            </a:r>
            <a:r>
              <a:rPr lang="sv-SE" sz="2400" dirty="0"/>
              <a:t> värde.</a:t>
            </a:r>
          </a:p>
        </p:txBody>
      </p:sp>
      <p:pic>
        <p:nvPicPr>
          <p:cNvPr id="4" name="Bildobjekt 3">
            <a:extLst>
              <a:ext uri="{FF2B5EF4-FFF2-40B4-BE49-F238E27FC236}">
                <a16:creationId xmlns:a16="http://schemas.microsoft.com/office/drawing/2014/main" id="{9C63C81E-CC6D-4CE7-90F9-4CFD7C4FDDE5}"/>
              </a:ext>
            </a:extLst>
          </p:cNvPr>
          <p:cNvPicPr>
            <a:picLocks noChangeAspect="1"/>
          </p:cNvPicPr>
          <p:nvPr/>
        </p:nvPicPr>
        <p:blipFill>
          <a:blip r:embed="rId2"/>
          <a:stretch>
            <a:fillRect/>
          </a:stretch>
        </p:blipFill>
        <p:spPr>
          <a:xfrm>
            <a:off x="163391" y="223272"/>
            <a:ext cx="3850105" cy="926432"/>
          </a:xfrm>
          <a:prstGeom prst="rect">
            <a:avLst/>
          </a:prstGeom>
        </p:spPr>
      </p:pic>
    </p:spTree>
    <p:extLst>
      <p:ext uri="{BB962C8B-B14F-4D97-AF65-F5344CB8AC3E}">
        <p14:creationId xmlns:p14="http://schemas.microsoft.com/office/powerpoint/2010/main" val="335236489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304</TotalTime>
  <Words>664</Words>
  <Application>Microsoft Office PowerPoint</Application>
  <PresentationFormat>Bredbild</PresentationFormat>
  <Paragraphs>66</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Calibri Light</vt:lpstr>
      <vt:lpstr>Office-tema</vt:lpstr>
      <vt:lpstr>Sammanfattning av avtalet Ögonoperationsmaterial och implantat  VF2020-00066 VF2021-00026</vt:lpstr>
      <vt:lpstr>Avtalsperiod</vt:lpstr>
      <vt:lpstr>Avtalsleverantörer VF2020-00066</vt:lpstr>
      <vt:lpstr>Avtalsleverantörer VF2021-00026 - omtag</vt:lpstr>
      <vt:lpstr>Support  Leverantören ska erbjuda produktsupport (kundtjänst) och teknisk support via telefon och mejl på svenska på avtalade varor och tjänster under helgfria vardagar 08.00-16.00.</vt:lpstr>
      <vt:lpstr>Maximalt antal leveransdagar Maximal acceptabel leveranstid från beställning är 5 arbetsdagar för: Produktgrupperna 122, 124, 127, 131.  Leveranstiden beräknas från beställningsdagen givet att ordern är lagd före kl. 12.00.</vt:lpstr>
      <vt:lpstr>Ersättningsprodukt</vt:lpstr>
      <vt:lpstr>Tillfällig ersättningsprodukt</vt:lpstr>
      <vt:lpstr>Vite vid leveransförsening</vt:lpstr>
      <vt:lpstr>Reklamation av en produkt</vt:lpstr>
      <vt:lpstr>Kundanpassade set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Sammanfattning av avtalet Ögonoperationsmaterial och implantat  VF2020-00066</dc:title>
  <dc:creator>Ylva Lundgren</dc:creator>
  <cp:lastModifiedBy>Ylva Lundgren</cp:lastModifiedBy>
  <cp:revision>17</cp:revision>
  <dcterms:created xsi:type="dcterms:W3CDTF">2021-06-07T13:09:49Z</dcterms:created>
  <dcterms:modified xsi:type="dcterms:W3CDTF">2022-07-01T08:45:07Z</dcterms:modified>
</cp:coreProperties>
</file>