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0" r:id="rId5"/>
    <p:sldId id="642" r:id="rId6"/>
    <p:sldId id="272" r:id="rId7"/>
    <p:sldId id="323" r:id="rId8"/>
    <p:sldId id="643" r:id="rId9"/>
    <p:sldId id="641" r:id="rId10"/>
    <p:sldId id="644" r:id="rId11"/>
    <p:sldId id="653" r:id="rId12"/>
    <p:sldId id="654" r:id="rId13"/>
    <p:sldId id="651" r:id="rId14"/>
    <p:sldId id="652" r:id="rId15"/>
  </p:sldIdLst>
  <p:sldSz cx="12192000" cy="6858000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2" autoAdjust="0"/>
    <p:restoredTop sz="66265" autoAdjust="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8FAFB-7944-4888-BAF2-0F786923C005}" type="datetimeFigureOut">
              <a:rPr lang="sv-SE" smtClean="0"/>
              <a:t>2023-04-13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5271C-582E-49A3-8710-CC206E8C55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6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283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sv-SE" dirty="0"/>
              <a:t>En stor del av våra upphandlade varor är tillverkade av plast och då mycket fossil plast. </a:t>
            </a:r>
          </a:p>
          <a:p>
            <a:pPr lvl="0">
              <a:defRPr/>
            </a:pPr>
            <a:r>
              <a:rPr lang="sv-SE" dirty="0"/>
              <a:t>Genom att gå över till produkter i förnybart material så finns det en potential att minska vår klimatpåverkan.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55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är ett förnybart material?</a:t>
            </a:r>
          </a:p>
          <a:p>
            <a:endParaRPr lang="sv-SE" dirty="0"/>
          </a:p>
          <a:p>
            <a:r>
              <a:rPr lang="sv-SE" dirty="0"/>
              <a:t>Förnybar = biobaserad. Det är ett material som har producerats av förnybara råvaror.</a:t>
            </a:r>
          </a:p>
          <a:p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Century Gothic" panose="020B0502020202020204" pitchFamily="34" charset="0"/>
              </a:rPr>
              <a:t>En förnybar råvara är en naturlig resurs som naturen återproducerar inom överskådlig tid, som tex träd, sockerrör, majs eller biprodukter från jord- och skogsbruket.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Century Gothic" panose="020B0502020202020204" pitchFamily="34" charset="0"/>
              </a:rPr>
              <a:t>Fossila råvaror tex olja och gas är ändliga, dvs inte förnybara, eftersom det tar flera miljoner år för dem att bildas.</a:t>
            </a:r>
          </a:p>
          <a:p>
            <a:endParaRPr lang="sv-SE" dirty="0"/>
          </a:p>
          <a:p>
            <a:r>
              <a:rPr lang="sv-SE" dirty="0"/>
              <a:t>Vid förbränning tillför inte förnybara material</a:t>
            </a:r>
            <a:r>
              <a:rPr lang="sv-SE" baseline="0" dirty="0"/>
              <a:t> </a:t>
            </a:r>
            <a:r>
              <a:rPr lang="sv-SE" dirty="0"/>
              <a:t>mer koldioxid till</a:t>
            </a:r>
            <a:r>
              <a:rPr lang="sv-SE" baseline="0" dirty="0"/>
              <a:t> atmosfären än vad den förbrukat som råvara.</a:t>
            </a:r>
          </a:p>
          <a:p>
            <a:r>
              <a:rPr lang="sv-SE" baseline="0" dirty="0"/>
              <a:t>Ett fossilt material däremot, ger ett tillskott av koldioxid till atmosfären vid förbränning → vilket ökar växthuseffekten.</a:t>
            </a:r>
            <a:endParaRPr lang="sv-SE" dirty="0"/>
          </a:p>
          <a:p>
            <a:endParaRPr lang="sv-SE" dirty="0"/>
          </a:p>
          <a:p>
            <a:r>
              <a:rPr lang="sv-SE" dirty="0"/>
              <a:t>Effekter av en förstärkt växthuseffekt: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Glaciärerna smälter i snabbare takt</a:t>
            </a:r>
            <a:r>
              <a:rPr lang="sv-SE" sz="2400" dirty="0">
                <a:latin typeface="Century Gothic" panose="020B0502020202020204" pitchFamily="34" charset="0"/>
                <a:sym typeface="Symbol" panose="05050102010706020507" pitchFamily="18" charset="2"/>
              </a:rPr>
              <a:t> </a:t>
            </a:r>
            <a:r>
              <a:rPr lang="sv-SE" sz="2250" dirty="0"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sv-SE" sz="2250" dirty="0">
                <a:latin typeface="Century Gothic" panose="020B0502020202020204" pitchFamily="34" charset="0"/>
              </a:rPr>
              <a:t>Havsytan stiger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Haven blir varmare och surare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Extremväder – stormar, översvämningar och värmeböljor, torka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Förändrad utbredning av smittbärande djur</a:t>
            </a:r>
          </a:p>
          <a:p>
            <a:pPr marL="514350" lvl="1" indent="-3429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sv-SE" sz="2400" dirty="0">
                <a:latin typeface="Century Gothic" panose="020B0502020202020204" pitchFamily="34" charset="0"/>
              </a:rPr>
              <a:t>Ökad spridning av globala sjukdomar</a:t>
            </a:r>
          </a:p>
          <a:p>
            <a:endParaRPr lang="sv-SE" alt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0991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100" dirty="0"/>
              <a:t>Går in lite på klimatpåverkan: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100" dirty="0"/>
              <a:t>Hur kan vi minska vår klimatpåverkan från förbrukningsvaror?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100" b="1" dirty="0"/>
          </a:p>
          <a:p>
            <a:pPr marL="228600" indent="-228600">
              <a:buFont typeface="+mj-lt"/>
              <a:buAutoNum type="arabicPeriod"/>
            </a:pPr>
            <a:r>
              <a:rPr lang="sv-SE" sz="1100" dirty="0"/>
              <a:t>Störst klimatvinst</a:t>
            </a:r>
            <a:r>
              <a:rPr lang="sv-SE" sz="1100" baseline="0" dirty="0"/>
              <a:t> får vi om vi inte använder produkterna alls. Då produkterna behövs är det istället</a:t>
            </a:r>
            <a:r>
              <a:rPr lang="sv-SE" sz="1100" b="0" u="none" baseline="0" dirty="0"/>
              <a:t> viktigt att minska svinnet</a:t>
            </a:r>
          </a:p>
          <a:p>
            <a:pPr marL="228600" indent="-228600">
              <a:buFont typeface="+mj-lt"/>
              <a:buAutoNum type="arabicPeriod"/>
            </a:pPr>
            <a:endParaRPr lang="sv-SE" sz="1100" b="0" u="none" baseline="0" dirty="0"/>
          </a:p>
          <a:p>
            <a:pPr marL="228600" indent="-228600">
              <a:buFont typeface="+mj-lt"/>
              <a:buAutoNum type="arabicPeriod"/>
            </a:pPr>
            <a:r>
              <a:rPr lang="sv-SE" sz="1100" dirty="0"/>
              <a:t>Stor </a:t>
            </a:r>
            <a:r>
              <a:rPr lang="sv-SE" sz="1100" baseline="0" dirty="0"/>
              <a:t>klimatvinst får vi när </a:t>
            </a:r>
            <a:r>
              <a:rPr lang="sv-SE" sz="1100" b="0" baseline="0" dirty="0"/>
              <a:t>vi </a:t>
            </a:r>
            <a:r>
              <a:rPr lang="sv-SE" sz="1100" b="0" dirty="0"/>
              <a:t>ersätta engångsprodukter med flergångsalternativ</a:t>
            </a:r>
          </a:p>
          <a:p>
            <a:pPr marL="636194" lvl="1" indent="-178994">
              <a:buFont typeface="Arial" panose="020B0604020202020204" pitchFamily="34" charset="0"/>
              <a:buChar char="•"/>
            </a:pPr>
            <a:r>
              <a:rPr lang="sv-SE" sz="1100" dirty="0"/>
              <a:t>Det finns livscykelanalyser som </a:t>
            </a:r>
            <a:r>
              <a:rPr lang="sv-SE" sz="1100" baseline="0" dirty="0"/>
              <a:t>visar att det är mindre klimatutsläpp från flergångsprodukter, även om man räknar med diskvatten.</a:t>
            </a:r>
          </a:p>
          <a:p>
            <a:pPr marL="636194" lvl="1" indent="-178994">
              <a:buFont typeface="Arial" panose="020B0604020202020204" pitchFamily="34" charset="0"/>
              <a:buChar char="•"/>
            </a:pPr>
            <a:r>
              <a:rPr lang="sv-SE" sz="1100" baseline="0" dirty="0"/>
              <a:t>När ni fikar, ta gärna en porslinsmugg och använd den hela dagen framför en mugg av engångsmaterial.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v-SE" sz="1100" dirty="0"/>
          </a:p>
          <a:p>
            <a:pPr marL="228600" indent="-228600" defTabSz="954634">
              <a:buFont typeface="+mj-lt"/>
              <a:buAutoNum type="arabicPeriod"/>
              <a:defRPr/>
            </a:pPr>
            <a:r>
              <a:rPr lang="sv-SE" sz="1100" dirty="0"/>
              <a:t>Om engångsmaterial verkligen behövs bör </a:t>
            </a:r>
            <a:r>
              <a:rPr lang="sv-SE" sz="1100" b="0" dirty="0"/>
              <a:t>förnybart material </a:t>
            </a:r>
            <a:r>
              <a:rPr lang="sv-SE" sz="1100" dirty="0"/>
              <a:t>användas. </a:t>
            </a:r>
          </a:p>
          <a:p>
            <a:pPr marL="636194" lvl="1" indent="-178994" defTabSz="954634">
              <a:buFont typeface="Arial" panose="020B0604020202020204" pitchFamily="34" charset="0"/>
              <a:buChar char="•"/>
              <a:defRPr/>
            </a:pPr>
            <a:r>
              <a:rPr lang="sv-SE" sz="1100" baseline="0" dirty="0"/>
              <a:t>Det är främst en </a:t>
            </a:r>
            <a:r>
              <a:rPr lang="sv-SE" sz="1100" b="0" baseline="0" dirty="0"/>
              <a:t>upphandlingsfråga</a:t>
            </a:r>
            <a:r>
              <a:rPr lang="sv-SE" sz="1100" baseline="0" dirty="0"/>
              <a:t>, därför jobbar Varuförsörjningen med att få in förnybara material där så är möjligt.		</a:t>
            </a:r>
          </a:p>
          <a:p>
            <a:pPr marL="3657600" lvl="8" indent="0" defTabSz="954634">
              <a:buFont typeface="Arial" panose="020B0604020202020204" pitchFamily="34" charset="0"/>
              <a:buNone/>
              <a:defRPr/>
            </a:pPr>
            <a:endParaRPr lang="sv-SE" sz="110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E4D0F-0E9C-4A49-99FD-ED6AE23C957C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3386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36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080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5271C-582E-49A3-8710-CC206E8C550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15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E06E-827F-49A9-B0DA-3E391758BFD1}" type="datetime1">
              <a:rPr lang="sv-SE" smtClean="0"/>
              <a:t>2023-04-13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17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DD42-9839-4215-BE2C-567E8B52F031}" type="datetime1">
              <a:rPr lang="sv-SE" smtClean="0"/>
              <a:t>2023-04-13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36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669F-7743-4543-93C7-A0F5AFD1EC55}" type="datetime1">
              <a:rPr lang="sv-SE" smtClean="0"/>
              <a:t>2023-04-13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5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AEDA2-940E-4580-A205-5860D676F6C7}" type="datetime1">
              <a:rPr lang="sv-SE" smtClean="0"/>
              <a:t>2023-04-13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52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627-5680-4685-BF48-D286EFAEA080}" type="datetime1">
              <a:rPr lang="sv-SE" smtClean="0"/>
              <a:t>2023-04-13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439BC-2FB0-4624-8AFC-4DE67BCFEF35}" type="datetime1">
              <a:rPr lang="sv-SE" smtClean="0"/>
              <a:t>2023-04-13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6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379F-21E9-4FC3-B2F3-E5010D6CF12B}" type="datetime1">
              <a:rPr lang="sv-SE" smtClean="0"/>
              <a:t>2023-04-13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97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2D52-3BB5-45DB-89BA-B1780D1273D3}" type="datetime1">
              <a:rPr lang="sv-SE" smtClean="0"/>
              <a:t>2023-04-13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3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197C-A267-4923-8B48-AA9BBBDDEEE9}" type="datetime1">
              <a:rPr lang="sv-SE" smtClean="0"/>
              <a:t>2023-04-13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44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E35-E78C-48F8-83FA-529D1C782105}" type="datetime1">
              <a:rPr lang="sv-SE" smtClean="0"/>
              <a:t>2023-04-13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3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5C57-AEF9-49F9-B8FF-4745E0912641}" type="datetime1">
              <a:rPr lang="sv-SE" smtClean="0"/>
              <a:t>2023-04-13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00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8523-8D81-441D-A4D4-03A487E84EEA}" type="datetime1">
              <a:rPr lang="sv-SE" smtClean="0"/>
              <a:t>2023-04-13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0B-481C-400D-ADDC-A4DD0C6A53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0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aruforsorjningen.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pphandling@varuforsorjningen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varuforsorjningen.se/" TargetMode="External"/><Relationship Id="rId4" Type="http://schemas.openxmlformats.org/officeDocument/2006/relationships/hyperlink" Target="mailto:hanna.svartson@varuforsorjningen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AE3C0E38-26FF-4E37-8D9F-AB31191078EA}"/>
              </a:ext>
            </a:extLst>
          </p:cNvPr>
          <p:cNvGrpSpPr/>
          <p:nvPr/>
        </p:nvGrpSpPr>
        <p:grpSpPr>
          <a:xfrm>
            <a:off x="1440000" y="1980001"/>
            <a:ext cx="9257523" cy="2762093"/>
            <a:chOff x="1440000" y="1980001"/>
            <a:chExt cx="9257523" cy="2762093"/>
          </a:xfrm>
        </p:grpSpPr>
        <p:pic>
          <p:nvPicPr>
            <p:cNvPr id="4" name="Picture 4" descr="J:\Loggor\Varuförsörjningen2007\Dokument\VaruText_200dpi.jpg">
              <a:extLst>
                <a:ext uri="{FF2B5EF4-FFF2-40B4-BE49-F238E27FC236}">
                  <a16:creationId xmlns:a16="http://schemas.microsoft.com/office/drawing/2014/main" id="{2E85A7AB-10C0-4EEB-AE00-7948F75BDD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0000" y="1980001"/>
              <a:ext cx="9257523" cy="207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014B4B90-9450-4A36-A02B-281A56E20953}"/>
                </a:ext>
              </a:extLst>
            </p:cNvPr>
            <p:cNvSpPr txBox="1"/>
            <p:nvPr/>
          </p:nvSpPr>
          <p:spPr>
            <a:xfrm>
              <a:off x="2957501" y="3911097"/>
              <a:ext cx="774002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400" dirty="0">
                  <a:latin typeface="Century Gothic" panose="020B0502020202020204" pitchFamily="34" charset="0"/>
                  <a:cs typeface="Arial" panose="020B0604020202020204" pitchFamily="34" charset="0"/>
                </a:rPr>
                <a:t>Samverkan mellan regionerna i Dalarna, Sörmland, Uppsala, Västmanland och Örebro.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54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E54C87-46FA-46C4-86EC-6E7659CC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25" y="2930028"/>
            <a:ext cx="4176311" cy="3249976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Gå till </a:t>
            </a:r>
            <a:r>
              <a:rPr lang="sv-SE" dirty="0">
                <a:hlinkClick r:id="rId2"/>
              </a:rPr>
              <a:t>Varuförsörjningens hemsida</a:t>
            </a:r>
            <a:endParaRPr lang="sv-SE" dirty="0"/>
          </a:p>
          <a:p>
            <a:r>
              <a:rPr lang="sv-SE" dirty="0"/>
              <a:t>Fyll i texten ”Förnybar” eller ”</a:t>
            </a:r>
            <a:r>
              <a:rPr lang="sv-SE" dirty="0" err="1"/>
              <a:t>återv</a:t>
            </a:r>
            <a:r>
              <a:rPr lang="sv-SE" dirty="0"/>
              <a:t>” i sökrutan</a:t>
            </a:r>
          </a:p>
          <a:p>
            <a:r>
              <a:rPr lang="sv-SE" dirty="0"/>
              <a:t>Klicka på söksymbolen (förstoringsglaset)</a:t>
            </a:r>
          </a:p>
          <a:p>
            <a:r>
              <a:rPr lang="sv-SE" dirty="0"/>
              <a:t>Dina träffar visas då längst ned på sidan.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19015A2D-C83D-48F3-9182-1944FD7A3D48}"/>
              </a:ext>
            </a:extLst>
          </p:cNvPr>
          <p:cNvSpPr txBox="1">
            <a:spLocks/>
          </p:cNvSpPr>
          <p:nvPr/>
        </p:nvSpPr>
        <p:spPr>
          <a:xfrm>
            <a:off x="319766" y="194822"/>
            <a:ext cx="5144600" cy="2911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sz="3400" dirty="0"/>
              <a:t>Så här söker du reda på vilka upphandlade produkter i förnybart eller återvunnet material som finns att beställa hem</a:t>
            </a:r>
            <a:endParaRPr lang="sv-SE" sz="3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590120-BDB7-48D3-844C-0D3068EDCC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076" y="163512"/>
            <a:ext cx="6432155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AE3C0E38-26FF-4E37-8D9F-AB31191078EA}"/>
              </a:ext>
            </a:extLst>
          </p:cNvPr>
          <p:cNvGrpSpPr/>
          <p:nvPr/>
        </p:nvGrpSpPr>
        <p:grpSpPr>
          <a:xfrm>
            <a:off x="1440000" y="1980001"/>
            <a:ext cx="9257523" cy="2762093"/>
            <a:chOff x="1440000" y="1980001"/>
            <a:chExt cx="9257523" cy="2762093"/>
          </a:xfrm>
        </p:grpSpPr>
        <p:pic>
          <p:nvPicPr>
            <p:cNvPr id="4" name="Picture 4" descr="J:\Loggor\Varuförsörjningen2007\Dokument\VaruText_200dpi.jpg">
              <a:extLst>
                <a:ext uri="{FF2B5EF4-FFF2-40B4-BE49-F238E27FC236}">
                  <a16:creationId xmlns:a16="http://schemas.microsoft.com/office/drawing/2014/main" id="{2E85A7AB-10C0-4EEB-AE00-7948F75BDD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40000" y="1980001"/>
              <a:ext cx="9257523" cy="207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014B4B90-9450-4A36-A02B-281A56E20953}"/>
                </a:ext>
              </a:extLst>
            </p:cNvPr>
            <p:cNvSpPr txBox="1"/>
            <p:nvPr/>
          </p:nvSpPr>
          <p:spPr>
            <a:xfrm>
              <a:off x="2957501" y="3911097"/>
              <a:ext cx="774002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400" dirty="0">
                  <a:latin typeface="Century Gothic" panose="020B0502020202020204" pitchFamily="34" charset="0"/>
                  <a:cs typeface="Arial" panose="020B0604020202020204" pitchFamily="34" charset="0"/>
                </a:rPr>
                <a:t>Samverkan mellan regionerna i Dalarna, Sörmland, Uppsala, Västmanland och Örebro.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30928" y="644237"/>
            <a:ext cx="9794412" cy="2514599"/>
          </a:xfrm>
        </p:spPr>
        <p:txBody>
          <a:bodyPr>
            <a:normAutofit/>
          </a:bodyPr>
          <a:lstStyle/>
          <a:p>
            <a:r>
              <a:rPr lang="sv-SE" altLang="sv-SE" dirty="0"/>
              <a:t>Miljönyttan vid upphandling:</a:t>
            </a:r>
            <a:br>
              <a:rPr lang="sv-SE" altLang="sv-SE" dirty="0"/>
            </a:br>
            <a:r>
              <a:rPr lang="sv-SE" altLang="sv-SE" dirty="0"/>
              <a:t>Transport- &amp; avfallsemballage</a:t>
            </a:r>
            <a:endParaRPr lang="sv-SE" sz="2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C2954E9-6F11-46EA-94AB-18A7E1A20112}"/>
              </a:ext>
            </a:extLst>
          </p:cNvPr>
          <p:cNvSpPr txBox="1"/>
          <p:nvPr/>
        </p:nvSpPr>
        <p:spPr>
          <a:xfrm>
            <a:off x="991769" y="2972595"/>
            <a:ext cx="95642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Avtalstid: 2022-11-01 – 2024-10-31, kan förlängas till 2026-10-31</a:t>
            </a:r>
          </a:p>
          <a:p>
            <a:endParaRPr lang="sv-SE" dirty="0">
              <a:highlight>
                <a:srgbClr val="FFFF00"/>
              </a:highlight>
            </a:endParaRPr>
          </a:p>
          <a:p>
            <a:r>
              <a:rPr lang="sv-SE" dirty="0"/>
              <a:t>Information om sortimentet: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Kundtjänst, </a:t>
            </a:r>
            <a:r>
              <a:rPr lang="sv-SE" dirty="0">
                <a:hlinkClick r:id="rId3"/>
              </a:rPr>
              <a:t>upphandling@varuforsorjningen.se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Generella miljöfrågor om sortimentet: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Hanna Svartson, </a:t>
            </a:r>
            <a:r>
              <a:rPr lang="sv-SE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hanna.svartson@varuforsorjningen.se</a:t>
            </a:r>
            <a:r>
              <a:rPr lang="sv-SE" dirty="0"/>
              <a:t> (</a:t>
            </a:r>
            <a:r>
              <a:rPr lang="sv-SE" dirty="0" err="1" smtClean="0"/>
              <a:t>miljökemist</a:t>
            </a:r>
            <a:r>
              <a:rPr lang="sv-SE" dirty="0" smtClean="0"/>
              <a:t>)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Miljösamordnare </a:t>
            </a:r>
            <a:r>
              <a:rPr lang="sv-SE" dirty="0"/>
              <a:t>i din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Uppdaterad </a:t>
            </a:r>
            <a:r>
              <a:rPr lang="sv-SE"/>
              <a:t>version </a:t>
            </a:r>
            <a:r>
              <a:rPr lang="sv-SE" smtClean="0"/>
              <a:t>2023-04-11</a:t>
            </a:r>
            <a:r>
              <a:rPr lang="sv-SE" dirty="0"/>
              <a:t>. På </a:t>
            </a:r>
            <a:r>
              <a:rPr lang="sv-SE" dirty="0">
                <a:hlinkClick r:id="rId5"/>
              </a:rPr>
              <a:t>Varuförsörjningens hemsida </a:t>
            </a:r>
            <a:r>
              <a:rPr lang="sv-SE" dirty="0"/>
              <a:t>återfinns aktuella uppgifter om upphandlade produkter.</a:t>
            </a:r>
          </a:p>
        </p:txBody>
      </p:sp>
      <p:pic>
        <p:nvPicPr>
          <p:cNvPr id="7" name="Bild 1" descr="J:\Loggor\Varuförsörjningen2007\Dokument\Varu_200dpi.jpg">
            <a:extLst>
              <a:ext uri="{FF2B5EF4-FFF2-40B4-BE49-F238E27FC236}">
                <a16:creationId xmlns:a16="http://schemas.microsoft.com/office/drawing/2014/main" id="{F626CBAD-8F1F-4319-9179-0D4AE152C863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1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altLang="sv-SE" dirty="0"/>
              <a:t>Varuförsörjningens riktlinjer för hållbar upphandling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1EBE1D9-74AB-46CB-A24A-D6A3A7D8552D}"/>
              </a:ext>
            </a:extLst>
          </p:cNvPr>
          <p:cNvSpPr txBox="1"/>
          <p:nvPr/>
        </p:nvSpPr>
        <p:spPr>
          <a:xfrm>
            <a:off x="981459" y="2219147"/>
            <a:ext cx="9970891" cy="316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indent="0"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sz="2000" dirty="0">
                <a:latin typeface="Century Gothic" panose="020B0502020202020204" pitchFamily="34" charset="0"/>
              </a:rPr>
              <a:t>I VFs Riktlinjer för hållbar upphandling står det att klimatpåverkan från engångsmaterial ska minimeras genom att prioritera:</a:t>
            </a:r>
          </a:p>
          <a:p>
            <a:pPr marL="1143000" lvl="2" indent="-457200">
              <a:spcBef>
                <a:spcPts val="1000"/>
              </a:spcBef>
              <a:buFont typeface="+mj-lt"/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Materialsnåla produkter</a:t>
            </a:r>
          </a:p>
          <a:p>
            <a:pPr marL="1143000" lvl="2" indent="-457200">
              <a:spcBef>
                <a:spcPts val="1000"/>
              </a:spcBef>
              <a:buFont typeface="+mj-lt"/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Produkter framställda av återvunnet material</a:t>
            </a:r>
          </a:p>
          <a:p>
            <a:pPr marL="1143000" lvl="2" indent="-457200">
              <a:spcBef>
                <a:spcPts val="1000"/>
              </a:spcBef>
              <a:buFont typeface="+mj-lt"/>
              <a:buAutoNum type="arabicPeriod"/>
            </a:pPr>
            <a:r>
              <a:rPr lang="sv-SE" sz="2000" dirty="0">
                <a:latin typeface="Century Gothic" panose="020B0502020202020204" pitchFamily="34" charset="0"/>
              </a:rPr>
              <a:t>Produkter framställda av förnybara material</a:t>
            </a:r>
          </a:p>
          <a:p>
            <a:pPr marL="685800" lvl="2">
              <a:spcBef>
                <a:spcPts val="100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marL="685800" lvl="2">
              <a:spcBef>
                <a:spcPts val="1000"/>
              </a:spcBef>
            </a:pPr>
            <a:r>
              <a:rPr lang="sv-SE" sz="2000" dirty="0">
                <a:latin typeface="Century Gothic" panose="020B0502020202020204" pitchFamily="34" charset="0"/>
              </a:rPr>
              <a:t>Riktlinjerna antas av de fem regionernas gemensamma politiska nämnd.</a:t>
            </a:r>
          </a:p>
          <a:p>
            <a:endParaRPr lang="sv-SE" dirty="0"/>
          </a:p>
        </p:txBody>
      </p:sp>
      <p:pic>
        <p:nvPicPr>
          <p:cNvPr id="7" name="Bild 1" descr="J:\Loggor\Varuförsörjningen2007\Dokument\Varu_200dpi.jpg">
            <a:extLst>
              <a:ext uri="{FF2B5EF4-FFF2-40B4-BE49-F238E27FC236}">
                <a16:creationId xmlns:a16="http://schemas.microsoft.com/office/drawing/2014/main" id="{9B3DB160-85EC-4FCB-9B73-CA2727314B5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6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671484"/>
            <a:ext cx="10515600" cy="1858297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En förnybar (=biobaserad) råvara är en naturlig resurs som naturen </a:t>
            </a:r>
            <a:r>
              <a:rPr lang="sv-SE" dirty="0" err="1">
                <a:latin typeface="Century Gothic" panose="020B0502020202020204" pitchFamily="34" charset="0"/>
              </a:rPr>
              <a:t>återproducerar</a:t>
            </a:r>
            <a:r>
              <a:rPr lang="sv-SE" dirty="0">
                <a:latin typeface="Century Gothic" panose="020B0502020202020204" pitchFamily="34" charset="0"/>
              </a:rPr>
              <a:t> inom överskådlig tid, som tex träd, sockerrör, majs eller biprodukter från jord- och skogsbruket. </a:t>
            </a:r>
          </a:p>
          <a:p>
            <a:pPr marL="228600" lvl="1">
              <a:spcBef>
                <a:spcPts val="1000"/>
              </a:spcBef>
            </a:pPr>
            <a:r>
              <a:rPr lang="sv-SE" dirty="0">
                <a:latin typeface="Century Gothic" panose="020B0502020202020204" pitchFamily="34" charset="0"/>
              </a:rPr>
              <a:t>Fossila råvaror tex olja och gas är ändliga, dvs inte förnybara, eftersom det tar flera miljoner år för dem att bildas.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986" y="3421625"/>
            <a:ext cx="7601703" cy="3301087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7D28E5EE-CE58-44E5-BA22-5062C58232FF}"/>
              </a:ext>
            </a:extLst>
          </p:cNvPr>
          <p:cNvSpPr txBox="1">
            <a:spLocks/>
          </p:cNvSpPr>
          <p:nvPr/>
        </p:nvSpPr>
        <p:spPr>
          <a:xfrm>
            <a:off x="838200" y="3005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Förnybart material</a:t>
            </a:r>
            <a:br>
              <a:rPr lang="sv-SE" dirty="0"/>
            </a:br>
            <a:r>
              <a:rPr lang="sv-SE" sz="3000" dirty="0"/>
              <a:t>- </a:t>
            </a:r>
            <a:r>
              <a:rPr lang="sv-SE" sz="3000" dirty="0">
                <a:latin typeface="Century Gothic" panose="020B0502020202020204" pitchFamily="34" charset="0"/>
              </a:rPr>
              <a:t>Vad är det?</a:t>
            </a:r>
          </a:p>
        </p:txBody>
      </p:sp>
      <p:pic>
        <p:nvPicPr>
          <p:cNvPr id="9" name="Bild 1" descr="J:\Loggor\Varuförsörjningen2007\Dokument\Varu_200dpi.jpg">
            <a:extLst>
              <a:ext uri="{FF2B5EF4-FFF2-40B4-BE49-F238E27FC236}">
                <a16:creationId xmlns:a16="http://schemas.microsoft.com/office/drawing/2014/main" id="{B3451803-895F-46DB-A2CC-6E67D1957B01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2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826D71-EBC2-46D2-BD56-A9C3EA69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260"/>
            <a:ext cx="8957187" cy="197221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v-SE" sz="2000" dirty="0">
                <a:latin typeface="Century Gothic" panose="020B0502020202020204" pitchFamily="34" charset="0"/>
              </a:rPr>
              <a:t>Plast kan idag framställas helt eller delvis från biomassa, det vill säga från växtriket. Till exempel från majs, sockerrör eller cellulosa.</a:t>
            </a:r>
          </a:p>
          <a:p>
            <a:pPr>
              <a:defRPr/>
            </a:pPr>
            <a:r>
              <a:rPr lang="sv-SE" sz="2000" dirty="0">
                <a:latin typeface="Century Gothic" panose="020B0502020202020204" pitchFamily="34" charset="0"/>
              </a:rPr>
              <a:t>Biobaserad plast spar på fossila resurser och minskar utsläppen av växthusgaser. </a:t>
            </a:r>
          </a:p>
          <a:p>
            <a:pPr>
              <a:defRPr/>
            </a:pPr>
            <a:r>
              <a:rPr lang="sv-SE" sz="2000" dirty="0">
                <a:latin typeface="Century Gothic" panose="020B0502020202020204" pitchFamily="34" charset="0"/>
              </a:rPr>
              <a:t>Många vanliga plasttyper (tex. polyeten) kan idag göras från biomassa.</a:t>
            </a:r>
          </a:p>
          <a:p>
            <a:pPr marL="0" indent="0">
              <a:buNone/>
              <a:defRPr/>
            </a:pPr>
            <a:endParaRPr lang="sv-SE" sz="2000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sv-SE" sz="2000" dirty="0">
              <a:latin typeface="Century Gothic" panose="020B0502020202020204" pitchFamily="34" charset="0"/>
            </a:endParaRPr>
          </a:p>
          <a:p>
            <a:pPr marL="0" indent="0">
              <a:buNone/>
              <a:defRPr/>
            </a:pPr>
            <a:endParaRPr lang="sv-SE" dirty="0">
              <a:latin typeface="Century Gothic" panose="020B0502020202020204" pitchFamily="34" charset="0"/>
            </a:endParaRPr>
          </a:p>
        </p:txBody>
      </p:sp>
      <p:grpSp>
        <p:nvGrpSpPr>
          <p:cNvPr id="24" name="Grupp 4">
            <a:extLst>
              <a:ext uri="{FF2B5EF4-FFF2-40B4-BE49-F238E27FC236}">
                <a16:creationId xmlns:a16="http://schemas.microsoft.com/office/drawing/2014/main" id="{F051D811-8967-4630-9194-992184A29A01}"/>
              </a:ext>
            </a:extLst>
          </p:cNvPr>
          <p:cNvGrpSpPr>
            <a:grpSpLocks/>
          </p:cNvGrpSpPr>
          <p:nvPr/>
        </p:nvGrpSpPr>
        <p:grpSpPr bwMode="auto">
          <a:xfrm>
            <a:off x="1533832" y="4505735"/>
            <a:ext cx="8613058" cy="1236304"/>
            <a:chOff x="774053" y="2294583"/>
            <a:chExt cx="7398347" cy="1040923"/>
          </a:xfrm>
        </p:grpSpPr>
        <p:grpSp>
          <p:nvGrpSpPr>
            <p:cNvPr id="25" name="Grupp 5">
              <a:extLst>
                <a:ext uri="{FF2B5EF4-FFF2-40B4-BE49-F238E27FC236}">
                  <a16:creationId xmlns:a16="http://schemas.microsoft.com/office/drawing/2014/main" id="{C0BA5F90-7B96-4FAB-9A21-DA0618571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53" y="2316069"/>
              <a:ext cx="2244332" cy="338554"/>
              <a:chOff x="827584" y="2348880"/>
              <a:chExt cx="2244332" cy="338554"/>
            </a:xfrm>
          </p:grpSpPr>
          <p:sp>
            <p:nvSpPr>
              <p:cNvPr id="41" name="Rektangel med rundade hörn 21">
                <a:extLst>
                  <a:ext uri="{FF2B5EF4-FFF2-40B4-BE49-F238E27FC236}">
                    <a16:creationId xmlns:a16="http://schemas.microsoft.com/office/drawing/2014/main" id="{1B73853E-8FF2-4319-93CF-BD3F5EAAFBD1}"/>
                  </a:ext>
                </a:extLst>
              </p:cNvPr>
              <p:cNvSpPr/>
              <p:nvPr/>
            </p:nvSpPr>
            <p:spPr>
              <a:xfrm>
                <a:off x="827584" y="2349609"/>
                <a:ext cx="2217916" cy="33798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9FF66">
                      <a:tint val="66000"/>
                      <a:satMod val="160000"/>
                    </a:srgbClr>
                  </a:gs>
                  <a:gs pos="50000">
                    <a:srgbClr val="99FF66">
                      <a:tint val="44500"/>
                      <a:satMod val="160000"/>
                    </a:srgbClr>
                  </a:gs>
                  <a:gs pos="100000">
                    <a:srgbClr val="99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42" name="textruta 22">
                <a:extLst>
                  <a:ext uri="{FF2B5EF4-FFF2-40B4-BE49-F238E27FC236}">
                    <a16:creationId xmlns:a16="http://schemas.microsoft.com/office/drawing/2014/main" id="{D80B00F5-7BEB-4E1D-9C81-6BC3282E3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7584" y="2348880"/>
                <a:ext cx="22443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1600" dirty="0">
                    <a:ea typeface="Verdana" panose="020B0604030504040204" pitchFamily="34" charset="0"/>
                    <a:cs typeface="Verdana" panose="020B0604030504040204" pitchFamily="34" charset="0"/>
                  </a:rPr>
                  <a:t>Förnyelsebar råvara</a:t>
                </a:r>
              </a:p>
            </p:txBody>
          </p:sp>
        </p:grpSp>
        <p:sp>
          <p:nvSpPr>
            <p:cNvPr id="26" name="Rektangel med rundade hörn 6">
              <a:extLst>
                <a:ext uri="{FF2B5EF4-FFF2-40B4-BE49-F238E27FC236}">
                  <a16:creationId xmlns:a16="http://schemas.microsoft.com/office/drawing/2014/main" id="{5DC1B86C-29E1-42C9-8704-67013386FB9C}"/>
                </a:ext>
              </a:extLst>
            </p:cNvPr>
            <p:cNvSpPr/>
            <p:nvPr/>
          </p:nvSpPr>
          <p:spPr>
            <a:xfrm>
              <a:off x="3293618" y="2316798"/>
              <a:ext cx="936701" cy="337983"/>
            </a:xfrm>
            <a:prstGeom prst="roundRect">
              <a:avLst/>
            </a:prstGeom>
            <a:gradFill flip="none" rotWithShape="1">
              <a:gsLst>
                <a:gs pos="0">
                  <a:srgbClr val="99FF66">
                    <a:tint val="66000"/>
                    <a:satMod val="160000"/>
                  </a:srgbClr>
                </a:gs>
                <a:gs pos="50000">
                  <a:srgbClr val="99FF66">
                    <a:tint val="44500"/>
                    <a:satMod val="160000"/>
                  </a:srgbClr>
                </a:gs>
                <a:gs pos="100000">
                  <a:srgbClr val="99FF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27" name="textruta 7">
              <a:extLst>
                <a:ext uri="{FF2B5EF4-FFF2-40B4-BE49-F238E27FC236}">
                  <a16:creationId xmlns:a16="http://schemas.microsoft.com/office/drawing/2014/main" id="{C1B0317A-E068-4A03-AB01-34A7E05E1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356" y="2294583"/>
              <a:ext cx="8290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600">
                  <a:ea typeface="Verdana" panose="020B0604030504040204" pitchFamily="34" charset="0"/>
                  <a:cs typeface="Verdana" panose="020B0604030504040204" pitchFamily="34" charset="0"/>
                </a:rPr>
                <a:t>Etanol</a:t>
              </a:r>
            </a:p>
          </p:txBody>
        </p:sp>
        <p:grpSp>
          <p:nvGrpSpPr>
            <p:cNvPr id="28" name="Grupp 8">
              <a:extLst>
                <a:ext uri="{FF2B5EF4-FFF2-40B4-BE49-F238E27FC236}">
                  <a16:creationId xmlns:a16="http://schemas.microsoft.com/office/drawing/2014/main" id="{5A0806A9-E7F3-496D-BD44-D8006765D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5941" y="2989130"/>
              <a:ext cx="2144946" cy="346376"/>
              <a:chOff x="892932" y="3010616"/>
              <a:chExt cx="2144946" cy="346376"/>
            </a:xfrm>
          </p:grpSpPr>
          <p:sp>
            <p:nvSpPr>
              <p:cNvPr id="39" name="Rektangel med rundade hörn 19">
                <a:extLst>
                  <a:ext uri="{FF2B5EF4-FFF2-40B4-BE49-F238E27FC236}">
                    <a16:creationId xmlns:a16="http://schemas.microsoft.com/office/drawing/2014/main" id="{5ADDDC87-0A50-4FCB-BA35-40E27E45FBE8}"/>
                  </a:ext>
                </a:extLst>
              </p:cNvPr>
              <p:cNvSpPr/>
              <p:nvPr/>
            </p:nvSpPr>
            <p:spPr>
              <a:xfrm>
                <a:off x="899744" y="3019010"/>
                <a:ext cx="2087731" cy="33798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>
                      <a:lumMod val="65000"/>
                      <a:shade val="30000"/>
                      <a:satMod val="115000"/>
                    </a:schemeClr>
                  </a:gs>
                  <a:gs pos="0">
                    <a:schemeClr val="bg2">
                      <a:lumMod val="75000"/>
                    </a:schemeClr>
                  </a:gs>
                  <a:gs pos="100000">
                    <a:schemeClr val="accent3">
                      <a:lumMod val="6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40" name="textruta 20">
                <a:extLst>
                  <a:ext uri="{FF2B5EF4-FFF2-40B4-BE49-F238E27FC236}">
                    <a16:creationId xmlns:a16="http://schemas.microsoft.com/office/drawing/2014/main" id="{C770D9BB-B3EA-45D8-AD8F-2B18CFE86A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932" y="3010616"/>
                <a:ext cx="214494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1600" dirty="0">
                    <a:ea typeface="Verdana" panose="020B0604030504040204" pitchFamily="34" charset="0"/>
                    <a:cs typeface="Verdana" panose="020B0604030504040204" pitchFamily="34" charset="0"/>
                  </a:rPr>
                  <a:t>Fossil olja eller gas</a:t>
                </a:r>
              </a:p>
            </p:txBody>
          </p:sp>
        </p:grpSp>
        <p:grpSp>
          <p:nvGrpSpPr>
            <p:cNvPr id="29" name="Grupp 9">
              <a:extLst>
                <a:ext uri="{FF2B5EF4-FFF2-40B4-BE49-F238E27FC236}">
                  <a16:creationId xmlns:a16="http://schemas.microsoft.com/office/drawing/2014/main" id="{CE46FEBF-3588-4CB5-9345-D515E3924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8070" y="2518157"/>
              <a:ext cx="646331" cy="597550"/>
              <a:chOff x="5399111" y="2687434"/>
              <a:chExt cx="646331" cy="597550"/>
            </a:xfrm>
          </p:grpSpPr>
          <p:sp>
            <p:nvSpPr>
              <p:cNvPr id="37" name="Rektangel med rundade hörn 17">
                <a:extLst>
                  <a:ext uri="{FF2B5EF4-FFF2-40B4-BE49-F238E27FC236}">
                    <a16:creationId xmlns:a16="http://schemas.microsoft.com/office/drawing/2014/main" id="{35B25B78-FA1E-4729-8F97-017B316764D3}"/>
                  </a:ext>
                </a:extLst>
              </p:cNvPr>
              <p:cNvSpPr/>
              <p:nvPr/>
            </p:nvSpPr>
            <p:spPr>
              <a:xfrm>
                <a:off x="5399298" y="2687596"/>
                <a:ext cx="646165" cy="596626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38" name="textruta 18">
                <a:extLst>
                  <a:ext uri="{FF2B5EF4-FFF2-40B4-BE49-F238E27FC236}">
                    <a16:creationId xmlns:a16="http://schemas.microsoft.com/office/drawing/2014/main" id="{A6495364-ED4A-47C1-8885-E220A2FF69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9111" y="2802414"/>
                <a:ext cx="64633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1600">
                    <a:ea typeface="Verdana" panose="020B0604030504040204" pitchFamily="34" charset="0"/>
                    <a:cs typeface="Verdana" panose="020B0604030504040204" pitchFamily="34" charset="0"/>
                  </a:rPr>
                  <a:t>Eten</a:t>
                </a:r>
              </a:p>
            </p:txBody>
          </p:sp>
        </p:grpSp>
        <p:grpSp>
          <p:nvGrpSpPr>
            <p:cNvPr id="30" name="Grupp 10">
              <a:extLst>
                <a:ext uri="{FF2B5EF4-FFF2-40B4-BE49-F238E27FC236}">
                  <a16:creationId xmlns:a16="http://schemas.microsoft.com/office/drawing/2014/main" id="{370D1A9B-CAF3-4B96-A7BB-56DF49664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1159" y="2518157"/>
              <a:ext cx="2191241" cy="597550"/>
              <a:chOff x="6444208" y="2687434"/>
              <a:chExt cx="2191241" cy="597550"/>
            </a:xfrm>
          </p:grpSpPr>
          <p:sp>
            <p:nvSpPr>
              <p:cNvPr id="35" name="Rektangel med rundade hörn 15">
                <a:extLst>
                  <a:ext uri="{FF2B5EF4-FFF2-40B4-BE49-F238E27FC236}">
                    <a16:creationId xmlns:a16="http://schemas.microsoft.com/office/drawing/2014/main" id="{B2059E8B-C234-49BF-B198-F52B0B79E52E}"/>
                  </a:ext>
                </a:extLst>
              </p:cNvPr>
              <p:cNvSpPr/>
              <p:nvPr/>
            </p:nvSpPr>
            <p:spPr>
              <a:xfrm>
                <a:off x="6444522" y="2687596"/>
                <a:ext cx="2190927" cy="596626"/>
              </a:xfrm>
              <a:prstGeom prst="roundRect">
                <a:avLst/>
              </a:prstGeom>
              <a:gradFill flip="none" rotWithShape="1">
                <a:gsLst>
                  <a:gs pos="0">
                    <a:srgbClr val="CCECFF">
                      <a:shade val="30000"/>
                      <a:satMod val="115000"/>
                    </a:srgbClr>
                  </a:gs>
                  <a:gs pos="50000">
                    <a:srgbClr val="CCECFF">
                      <a:shade val="67500"/>
                      <a:satMod val="115000"/>
                    </a:srgbClr>
                  </a:gs>
                  <a:gs pos="100000">
                    <a:srgbClr val="CCEC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sv-SE"/>
              </a:p>
            </p:txBody>
          </p:sp>
          <p:sp>
            <p:nvSpPr>
              <p:cNvPr id="36" name="textruta 16">
                <a:extLst>
                  <a:ext uri="{FF2B5EF4-FFF2-40B4-BE49-F238E27FC236}">
                    <a16:creationId xmlns:a16="http://schemas.microsoft.com/office/drawing/2014/main" id="{DED33BC5-5D9E-4F1F-B1FB-0D473097D9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4208" y="2780928"/>
                <a:ext cx="219124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sv-SE" altLang="sv-SE" sz="1600">
                    <a:ea typeface="Verdana" panose="020B0604030504040204" pitchFamily="34" charset="0"/>
                    <a:cs typeface="Verdana" panose="020B0604030504040204" pitchFamily="34" charset="0"/>
                  </a:rPr>
                  <a:t>Polyeten = PE plast</a:t>
                </a:r>
              </a:p>
            </p:txBody>
          </p:sp>
        </p:grpSp>
        <p:cxnSp>
          <p:nvCxnSpPr>
            <p:cNvPr id="31" name="Rak pil 11">
              <a:extLst>
                <a:ext uri="{FF2B5EF4-FFF2-40B4-BE49-F238E27FC236}">
                  <a16:creationId xmlns:a16="http://schemas.microsoft.com/office/drawing/2014/main" id="{0EDB9C8D-5623-401B-A813-F8CC0751980B}"/>
                </a:ext>
              </a:extLst>
            </p:cNvPr>
            <p:cNvCxnSpPr/>
            <p:nvPr/>
          </p:nvCxnSpPr>
          <p:spPr>
            <a:xfrm>
              <a:off x="3006258" y="2484996"/>
              <a:ext cx="276247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pil 12">
              <a:extLst>
                <a:ext uri="{FF2B5EF4-FFF2-40B4-BE49-F238E27FC236}">
                  <a16:creationId xmlns:a16="http://schemas.microsoft.com/office/drawing/2014/main" id="{D9DF2B1F-9C9A-4341-B1AF-FA5F2B2E7E76}"/>
                </a:ext>
              </a:extLst>
            </p:cNvPr>
            <p:cNvCxnSpPr/>
            <p:nvPr/>
          </p:nvCxnSpPr>
          <p:spPr>
            <a:xfrm>
              <a:off x="5692525" y="2827739"/>
              <a:ext cx="276247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pil 13">
              <a:extLst>
                <a:ext uri="{FF2B5EF4-FFF2-40B4-BE49-F238E27FC236}">
                  <a16:creationId xmlns:a16="http://schemas.microsoft.com/office/drawing/2014/main" id="{3F28AFAC-A2B7-4BFC-9FC1-25BCABB13FA5}"/>
                </a:ext>
              </a:extLst>
            </p:cNvPr>
            <p:cNvCxnSpPr/>
            <p:nvPr/>
          </p:nvCxnSpPr>
          <p:spPr>
            <a:xfrm>
              <a:off x="4284298" y="2492930"/>
              <a:ext cx="647752" cy="29831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pil 14">
              <a:extLst>
                <a:ext uri="{FF2B5EF4-FFF2-40B4-BE49-F238E27FC236}">
                  <a16:creationId xmlns:a16="http://schemas.microsoft.com/office/drawing/2014/main" id="{BF29AEF3-DB56-4BB1-9A5A-656BE1054E39}"/>
                </a:ext>
              </a:extLst>
            </p:cNvPr>
            <p:cNvCxnSpPr/>
            <p:nvPr/>
          </p:nvCxnSpPr>
          <p:spPr>
            <a:xfrm rot="-2700000">
              <a:off x="4295412" y="2872168"/>
              <a:ext cx="647752" cy="29990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DC27D1EB-6278-4B74-9E59-B8ED42A8E49B}"/>
              </a:ext>
            </a:extLst>
          </p:cNvPr>
          <p:cNvSpPr txBox="1"/>
          <p:nvPr/>
        </p:nvSpPr>
        <p:spPr>
          <a:xfrm>
            <a:off x="3519947" y="3901804"/>
            <a:ext cx="68924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b="1" dirty="0"/>
              <a:t>Olika råvaror 				ger samma plast</a:t>
            </a:r>
          </a:p>
          <a:p>
            <a:endParaRPr lang="sv-SE" sz="1900" b="1" dirty="0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8770C4D6-4A0C-4ACC-9027-DEBC510E4A2D}"/>
              </a:ext>
            </a:extLst>
          </p:cNvPr>
          <p:cNvCxnSpPr/>
          <p:nvPr/>
        </p:nvCxnSpPr>
        <p:spPr>
          <a:xfrm>
            <a:off x="5857336" y="4120948"/>
            <a:ext cx="1524000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ubrik 1">
            <a:extLst>
              <a:ext uri="{FF2B5EF4-FFF2-40B4-BE49-F238E27FC236}">
                <a16:creationId xmlns:a16="http://schemas.microsoft.com/office/drawing/2014/main" id="{374AF83B-AABA-4404-AC6D-3980C062A9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Förnybart material</a:t>
            </a:r>
            <a:br>
              <a:rPr lang="sv-SE" dirty="0"/>
            </a:br>
            <a:r>
              <a:rPr lang="sv-SE" sz="3000" dirty="0"/>
              <a:t>- </a:t>
            </a:r>
            <a:r>
              <a:rPr lang="sv-SE" sz="3000" dirty="0">
                <a:latin typeface="Century Gothic" panose="020B0502020202020204" pitchFamily="34" charset="0"/>
              </a:rPr>
              <a:t>Vad är det?</a:t>
            </a:r>
          </a:p>
        </p:txBody>
      </p:sp>
      <p:pic>
        <p:nvPicPr>
          <p:cNvPr id="46" name="Bild 1" descr="J:\Loggor\Varuförsörjningen2007\Dokument\Varu_200dpi.jpg">
            <a:extLst>
              <a:ext uri="{FF2B5EF4-FFF2-40B4-BE49-F238E27FC236}">
                <a16:creationId xmlns:a16="http://schemas.microsoft.com/office/drawing/2014/main" id="{CFE9C68E-3DE8-40D9-B1C1-D041E7AE9D9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1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405" y="5092681"/>
            <a:ext cx="1432709" cy="163738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2404372"/>
            <a:ext cx="2725118" cy="222964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81" y="1429780"/>
            <a:ext cx="4185024" cy="2974733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1155304" y="4574199"/>
            <a:ext cx="289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Minska användningen</a:t>
            </a:r>
            <a:endParaRPr lang="sv-SE" sz="2400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7608168" y="205998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/>
              <a:t>Engångs </a:t>
            </a:r>
            <a:r>
              <a:rPr lang="sv-SE" sz="2400">
                <a:sym typeface="Wingdings" panose="05000000000000000000" pitchFamily="2" charset="2"/>
              </a:rPr>
              <a:t> flergångs</a:t>
            </a:r>
            <a:endParaRPr lang="sv-SE" sz="2400" b="1"/>
          </a:p>
        </p:txBody>
      </p:sp>
      <p:sp>
        <p:nvSpPr>
          <p:cNvPr id="12" name="textruta 11"/>
          <p:cNvSpPr txBox="1"/>
          <p:nvPr/>
        </p:nvSpPr>
        <p:spPr>
          <a:xfrm>
            <a:off x="7125995" y="5342809"/>
            <a:ext cx="2954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Förnybart material</a:t>
            </a:r>
            <a:endParaRPr lang="sv-SE" sz="2400" b="1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C00C1408-B0FE-4414-9B39-DD2CF7559E6A}"/>
              </a:ext>
            </a:extLst>
          </p:cNvPr>
          <p:cNvSpPr txBox="1">
            <a:spLocks/>
          </p:cNvSpPr>
          <p:nvPr/>
        </p:nvSpPr>
        <p:spPr>
          <a:xfrm>
            <a:off x="537754" y="922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Klimatpåverkan</a:t>
            </a:r>
            <a:br>
              <a:rPr lang="sv-SE" dirty="0"/>
            </a:br>
            <a:r>
              <a:rPr lang="sv-SE" sz="3000" dirty="0"/>
              <a:t>- </a:t>
            </a:r>
            <a:r>
              <a:rPr lang="sv-SE" sz="3000" dirty="0">
                <a:latin typeface="Century Gothic" panose="020B0502020202020204" pitchFamily="34" charset="0"/>
              </a:rPr>
              <a:t>Så kan vi minska klimatpåverkan från förbrukningsvaror</a:t>
            </a:r>
          </a:p>
        </p:txBody>
      </p:sp>
      <p:pic>
        <p:nvPicPr>
          <p:cNvPr id="16" name="Bild 1" descr="J:\Loggor\Varuförsörjningen2007\Dokument\Varu_200dpi.jpg">
            <a:extLst>
              <a:ext uri="{FF2B5EF4-FFF2-40B4-BE49-F238E27FC236}">
                <a16:creationId xmlns:a16="http://schemas.microsoft.com/office/drawing/2014/main" id="{10B4E7F7-58C0-4B88-9D2F-D52B62729B99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4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altLang="sv-SE" dirty="0"/>
              <a:t>Guide för val av miljö- och klimatsmarta sopsäckar/ soppåsar</a:t>
            </a:r>
            <a:endParaRPr lang="sv-SE" sz="1800" dirty="0">
              <a:highlight>
                <a:srgbClr val="FFFF00"/>
              </a:highlight>
            </a:endParaRP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ED059AD7-F042-4652-ACF5-AC39A150227E}"/>
              </a:ext>
            </a:extLst>
          </p:cNvPr>
          <p:cNvGrpSpPr/>
          <p:nvPr/>
        </p:nvGrpSpPr>
        <p:grpSpPr>
          <a:xfrm>
            <a:off x="838200" y="1539930"/>
            <a:ext cx="9930250" cy="5045885"/>
            <a:chOff x="838200" y="1381886"/>
            <a:chExt cx="9930250" cy="5045885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25CE4B40-0908-4EF3-8B95-60AF52B7FFB0}"/>
                </a:ext>
              </a:extLst>
            </p:cNvPr>
            <p:cNvSpPr txBox="1"/>
            <p:nvPr/>
          </p:nvSpPr>
          <p:spPr>
            <a:xfrm>
              <a:off x="8270522" y="1381886"/>
              <a:ext cx="2300111" cy="18774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Minska användningen</a:t>
              </a:r>
            </a:p>
            <a:p>
              <a:r>
                <a:rPr lang="sv-SE" sz="1400" dirty="0"/>
                <a:t>Exempel: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sv-SE" sz="1400" dirty="0"/>
                <a:t>Töm soporna mer sällan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sv-SE" sz="1400" dirty="0"/>
                <a:t>Ta bort papperskorgar på kontor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sv-SE" sz="1400" dirty="0"/>
                <a:t>Källsortera mera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sv-SE" sz="1400" dirty="0"/>
                <a:t>Minimera uppkomsten av avfall </a:t>
              </a:r>
            </a:p>
          </p:txBody>
        </p: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6C09E494-E98B-447F-84D8-C72DF147AE0A}"/>
                </a:ext>
              </a:extLst>
            </p:cNvPr>
            <p:cNvGrpSpPr/>
            <p:nvPr/>
          </p:nvGrpSpPr>
          <p:grpSpPr>
            <a:xfrm>
              <a:off x="838200" y="1859338"/>
              <a:ext cx="9930250" cy="4568433"/>
              <a:chOff x="838200" y="1859338"/>
              <a:chExt cx="9930250" cy="4568433"/>
            </a:xfrm>
          </p:grpSpPr>
          <p:sp>
            <p:nvSpPr>
              <p:cNvPr id="3" name="textruta 2">
                <a:extLst>
                  <a:ext uri="{FF2B5EF4-FFF2-40B4-BE49-F238E27FC236}">
                    <a16:creationId xmlns:a16="http://schemas.microsoft.com/office/drawing/2014/main" id="{205B9691-06B5-43F6-AE0B-295139523B6C}"/>
                  </a:ext>
                </a:extLst>
              </p:cNvPr>
              <p:cNvSpPr txBox="1"/>
              <p:nvPr/>
            </p:nvSpPr>
            <p:spPr>
              <a:xfrm>
                <a:off x="838200" y="1920895"/>
                <a:ext cx="2300111" cy="80021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b="1" dirty="0"/>
                  <a:t>1. Behövs produkten?</a:t>
                </a:r>
              </a:p>
              <a:p>
                <a:r>
                  <a:rPr lang="sv-SE" sz="1400" dirty="0"/>
                  <a:t>(fundera på varje enskilt ställe där den används)</a:t>
                </a:r>
              </a:p>
            </p:txBody>
          </p:sp>
          <p:sp>
            <p:nvSpPr>
              <p:cNvPr id="5" name="textruta 4">
                <a:extLst>
                  <a:ext uri="{FF2B5EF4-FFF2-40B4-BE49-F238E27FC236}">
                    <a16:creationId xmlns:a16="http://schemas.microsoft.com/office/drawing/2014/main" id="{D313961F-BC4D-4EB6-84A4-F95DBCB03DC6}"/>
                  </a:ext>
                </a:extLst>
              </p:cNvPr>
              <p:cNvSpPr txBox="1"/>
              <p:nvPr/>
            </p:nvSpPr>
            <p:spPr>
              <a:xfrm>
                <a:off x="4446423" y="1859338"/>
                <a:ext cx="250472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2. Går det att minska användningen av säckarna/ påsarna?</a:t>
                </a:r>
                <a:endParaRPr lang="sv-SE" sz="1400" dirty="0"/>
              </a:p>
            </p:txBody>
          </p:sp>
          <p:grpSp>
            <p:nvGrpSpPr>
              <p:cNvPr id="25" name="Grupp 24">
                <a:extLst>
                  <a:ext uri="{FF2B5EF4-FFF2-40B4-BE49-F238E27FC236}">
                    <a16:creationId xmlns:a16="http://schemas.microsoft.com/office/drawing/2014/main" id="{51161BE3-AB19-4909-B8ED-ACCF3E645AB5}"/>
                  </a:ext>
                </a:extLst>
              </p:cNvPr>
              <p:cNvGrpSpPr/>
              <p:nvPr/>
            </p:nvGrpSpPr>
            <p:grpSpPr>
              <a:xfrm>
                <a:off x="3137964" y="1920895"/>
                <a:ext cx="1285527" cy="800219"/>
                <a:chOff x="3138311" y="1977340"/>
                <a:chExt cx="1285527" cy="800219"/>
              </a:xfrm>
            </p:grpSpPr>
            <p:sp>
              <p:nvSpPr>
                <p:cNvPr id="4" name="Pil: höger 3">
                  <a:extLst>
                    <a:ext uri="{FF2B5EF4-FFF2-40B4-BE49-F238E27FC236}">
                      <a16:creationId xmlns:a16="http://schemas.microsoft.com/office/drawing/2014/main" id="{5E143A0A-D0C7-4F3E-9980-F39493A65FFF}"/>
                    </a:ext>
                  </a:extLst>
                </p:cNvPr>
                <p:cNvSpPr/>
                <p:nvPr/>
              </p:nvSpPr>
              <p:spPr>
                <a:xfrm>
                  <a:off x="3138311" y="1977340"/>
                  <a:ext cx="1285527" cy="800219"/>
                </a:xfrm>
                <a:prstGeom prst="rightArrow">
                  <a:avLst/>
                </a:prstGeom>
                <a:solidFill>
                  <a:srgbClr val="C7A1E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1A9C10AE-6224-4157-8931-F92D0C384A6A}"/>
                    </a:ext>
                  </a:extLst>
                </p:cNvPr>
                <p:cNvSpPr txBox="1"/>
                <p:nvPr/>
              </p:nvSpPr>
              <p:spPr>
                <a:xfrm>
                  <a:off x="3463935" y="2192783"/>
                  <a:ext cx="464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Ja</a:t>
                  </a:r>
                </a:p>
              </p:txBody>
            </p:sp>
          </p:grp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FEFB5E2E-62B4-4D15-A721-3033F59B7935}"/>
                  </a:ext>
                </a:extLst>
              </p:cNvPr>
              <p:cNvSpPr txBox="1"/>
              <p:nvPr/>
            </p:nvSpPr>
            <p:spPr>
              <a:xfrm>
                <a:off x="838200" y="4006641"/>
                <a:ext cx="2300111" cy="14465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Ta bort produkten</a:t>
                </a:r>
              </a:p>
              <a:p>
                <a:r>
                  <a:rPr lang="sv-SE" sz="1400" dirty="0"/>
                  <a:t>(Överbliven produkt kan användas upp eller ges bort till någon som fortfarande använder den, istället för att slänga.)</a:t>
                </a:r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1BBCEE93-9A44-4C8F-AB73-A2933975F009}"/>
                  </a:ext>
                </a:extLst>
              </p:cNvPr>
              <p:cNvSpPr txBox="1"/>
              <p:nvPr/>
            </p:nvSpPr>
            <p:spPr>
              <a:xfrm>
                <a:off x="4144702" y="3936832"/>
                <a:ext cx="3038110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3. Går det att byta till en säck/ påse av förnyelsebar plast eller återvunnen plast?</a:t>
                </a:r>
                <a:endParaRPr lang="sv-SE" sz="1400" dirty="0"/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9A4E7443-B4C5-4D1D-A8C7-77242800BB1F}"/>
                  </a:ext>
                </a:extLst>
              </p:cNvPr>
              <p:cNvSpPr txBox="1"/>
              <p:nvPr/>
            </p:nvSpPr>
            <p:spPr>
              <a:xfrm>
                <a:off x="8468339" y="3936832"/>
                <a:ext cx="2300111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Beställ säckarna/ påsarna av förnyelsebar plast eller återvunnen plast</a:t>
                </a:r>
                <a:r>
                  <a:rPr lang="sv-SE" dirty="0">
                    <a:solidFill>
                      <a:srgbClr val="00B050"/>
                    </a:solidFill>
                  </a:rPr>
                  <a:t>.</a:t>
                </a:r>
                <a:endParaRPr lang="sv-SE" sz="1400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42" name="Grupp 41">
                <a:extLst>
                  <a:ext uri="{FF2B5EF4-FFF2-40B4-BE49-F238E27FC236}">
                    <a16:creationId xmlns:a16="http://schemas.microsoft.com/office/drawing/2014/main" id="{C01E4935-D6C9-498A-954B-9FD4A200932C}"/>
                  </a:ext>
                </a:extLst>
              </p:cNvPr>
              <p:cNvGrpSpPr/>
              <p:nvPr/>
            </p:nvGrpSpPr>
            <p:grpSpPr>
              <a:xfrm>
                <a:off x="1588145" y="2721114"/>
                <a:ext cx="800219" cy="1285527"/>
                <a:chOff x="3264602" y="3636218"/>
                <a:chExt cx="800219" cy="1285527"/>
              </a:xfrm>
            </p:grpSpPr>
            <p:sp>
              <p:nvSpPr>
                <p:cNvPr id="34" name="Pil: höger 33">
                  <a:extLst>
                    <a:ext uri="{FF2B5EF4-FFF2-40B4-BE49-F238E27FC236}">
                      <a16:creationId xmlns:a16="http://schemas.microsoft.com/office/drawing/2014/main" id="{239F39C6-3FEC-4829-87F5-442258E1EB41}"/>
                    </a:ext>
                  </a:extLst>
                </p:cNvPr>
                <p:cNvSpPr/>
                <p:nvPr/>
              </p:nvSpPr>
              <p:spPr>
                <a:xfrm rot="5400000">
                  <a:off x="3021948" y="3878872"/>
                  <a:ext cx="1285527" cy="800219"/>
                </a:xfrm>
                <a:prstGeom prst="rightArrow">
                  <a:avLst/>
                </a:prstGeom>
                <a:solidFill>
                  <a:srgbClr val="AFE5D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5" name="textruta 34">
                  <a:extLst>
                    <a:ext uri="{FF2B5EF4-FFF2-40B4-BE49-F238E27FC236}">
                      <a16:creationId xmlns:a16="http://schemas.microsoft.com/office/drawing/2014/main" id="{B8B6689B-2219-4D2E-ABDD-4E744638EAC8}"/>
                    </a:ext>
                  </a:extLst>
                </p:cNvPr>
                <p:cNvSpPr txBox="1"/>
                <p:nvPr/>
              </p:nvSpPr>
              <p:spPr>
                <a:xfrm>
                  <a:off x="3411864" y="4018058"/>
                  <a:ext cx="516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Nej</a:t>
                  </a:r>
                </a:p>
              </p:txBody>
            </p:sp>
          </p:grpSp>
          <p:grpSp>
            <p:nvGrpSpPr>
              <p:cNvPr id="36" name="Grupp 35">
                <a:extLst>
                  <a:ext uri="{FF2B5EF4-FFF2-40B4-BE49-F238E27FC236}">
                    <a16:creationId xmlns:a16="http://schemas.microsoft.com/office/drawing/2014/main" id="{E8CB59FB-3EA8-43C1-B8BB-B1B86BE47208}"/>
                  </a:ext>
                </a:extLst>
              </p:cNvPr>
              <p:cNvGrpSpPr/>
              <p:nvPr/>
            </p:nvGrpSpPr>
            <p:grpSpPr>
              <a:xfrm>
                <a:off x="6953953" y="1920895"/>
                <a:ext cx="1285527" cy="800219"/>
                <a:chOff x="3138311" y="1977340"/>
                <a:chExt cx="1285527" cy="800219"/>
              </a:xfrm>
            </p:grpSpPr>
            <p:sp>
              <p:nvSpPr>
                <p:cNvPr id="37" name="Pil: höger 36">
                  <a:extLst>
                    <a:ext uri="{FF2B5EF4-FFF2-40B4-BE49-F238E27FC236}">
                      <a16:creationId xmlns:a16="http://schemas.microsoft.com/office/drawing/2014/main" id="{9F36A6DF-7615-4978-9EDF-85549A1E8851}"/>
                    </a:ext>
                  </a:extLst>
                </p:cNvPr>
                <p:cNvSpPr/>
                <p:nvPr/>
              </p:nvSpPr>
              <p:spPr>
                <a:xfrm>
                  <a:off x="3138311" y="1977340"/>
                  <a:ext cx="1285527" cy="800219"/>
                </a:xfrm>
                <a:prstGeom prst="rightArrow">
                  <a:avLst/>
                </a:prstGeom>
                <a:solidFill>
                  <a:srgbClr val="C7A1E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38" name="textruta 37">
                  <a:extLst>
                    <a:ext uri="{FF2B5EF4-FFF2-40B4-BE49-F238E27FC236}">
                      <a16:creationId xmlns:a16="http://schemas.microsoft.com/office/drawing/2014/main" id="{6AE6EB61-7F33-4617-8AA2-FD9A59564B95}"/>
                    </a:ext>
                  </a:extLst>
                </p:cNvPr>
                <p:cNvSpPr txBox="1"/>
                <p:nvPr/>
              </p:nvSpPr>
              <p:spPr>
                <a:xfrm>
                  <a:off x="3463935" y="2192783"/>
                  <a:ext cx="464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Ja</a:t>
                  </a:r>
                </a:p>
              </p:txBody>
            </p:sp>
          </p:grpSp>
          <p:grpSp>
            <p:nvGrpSpPr>
              <p:cNvPr id="39" name="Grupp 38">
                <a:extLst>
                  <a:ext uri="{FF2B5EF4-FFF2-40B4-BE49-F238E27FC236}">
                    <a16:creationId xmlns:a16="http://schemas.microsoft.com/office/drawing/2014/main" id="{C52DAC3E-D830-4D00-89CE-1D295F45D893}"/>
                  </a:ext>
                </a:extLst>
              </p:cNvPr>
              <p:cNvGrpSpPr/>
              <p:nvPr/>
            </p:nvGrpSpPr>
            <p:grpSpPr>
              <a:xfrm>
                <a:off x="7182812" y="3998388"/>
                <a:ext cx="1285527" cy="800219"/>
                <a:chOff x="3138311" y="1977340"/>
                <a:chExt cx="1285527" cy="800219"/>
              </a:xfrm>
            </p:grpSpPr>
            <p:sp>
              <p:nvSpPr>
                <p:cNvPr id="40" name="Pil: höger 39">
                  <a:extLst>
                    <a:ext uri="{FF2B5EF4-FFF2-40B4-BE49-F238E27FC236}">
                      <a16:creationId xmlns:a16="http://schemas.microsoft.com/office/drawing/2014/main" id="{36BCF82A-4957-4FA4-B73B-6FBB4FA71E91}"/>
                    </a:ext>
                  </a:extLst>
                </p:cNvPr>
                <p:cNvSpPr/>
                <p:nvPr/>
              </p:nvSpPr>
              <p:spPr>
                <a:xfrm>
                  <a:off x="3138311" y="1977340"/>
                  <a:ext cx="1285527" cy="800219"/>
                </a:xfrm>
                <a:prstGeom prst="rightArrow">
                  <a:avLst/>
                </a:prstGeom>
                <a:solidFill>
                  <a:srgbClr val="C7A1E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1" name="textruta 40">
                  <a:extLst>
                    <a:ext uri="{FF2B5EF4-FFF2-40B4-BE49-F238E27FC236}">
                      <a16:creationId xmlns:a16="http://schemas.microsoft.com/office/drawing/2014/main" id="{7FA8FDF6-1F66-457F-8D2E-F955BE78FA1B}"/>
                    </a:ext>
                  </a:extLst>
                </p:cNvPr>
                <p:cNvSpPr txBox="1"/>
                <p:nvPr/>
              </p:nvSpPr>
              <p:spPr>
                <a:xfrm>
                  <a:off x="3463935" y="2192783"/>
                  <a:ext cx="464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Ja</a:t>
                  </a:r>
                </a:p>
              </p:txBody>
            </p:sp>
          </p:grpSp>
          <p:grpSp>
            <p:nvGrpSpPr>
              <p:cNvPr id="44" name="Grupp 43">
                <a:extLst>
                  <a:ext uri="{FF2B5EF4-FFF2-40B4-BE49-F238E27FC236}">
                    <a16:creationId xmlns:a16="http://schemas.microsoft.com/office/drawing/2014/main" id="{9E2098E4-5D9A-4994-BCF5-9FFB01150F86}"/>
                  </a:ext>
                </a:extLst>
              </p:cNvPr>
              <p:cNvGrpSpPr/>
              <p:nvPr/>
            </p:nvGrpSpPr>
            <p:grpSpPr>
              <a:xfrm>
                <a:off x="5263648" y="4860163"/>
                <a:ext cx="800219" cy="1143461"/>
                <a:chOff x="3229577" y="3766465"/>
                <a:chExt cx="800219" cy="1143461"/>
              </a:xfrm>
            </p:grpSpPr>
            <p:sp>
              <p:nvSpPr>
                <p:cNvPr id="45" name="Pil: höger 44">
                  <a:extLst>
                    <a:ext uri="{FF2B5EF4-FFF2-40B4-BE49-F238E27FC236}">
                      <a16:creationId xmlns:a16="http://schemas.microsoft.com/office/drawing/2014/main" id="{6446D48C-F7A9-4229-ABBD-08D30CA79436}"/>
                    </a:ext>
                  </a:extLst>
                </p:cNvPr>
                <p:cNvSpPr/>
                <p:nvPr/>
              </p:nvSpPr>
              <p:spPr>
                <a:xfrm rot="5400000">
                  <a:off x="3057956" y="3938086"/>
                  <a:ext cx="1143461" cy="800219"/>
                </a:xfrm>
                <a:prstGeom prst="rightArrow">
                  <a:avLst/>
                </a:prstGeom>
                <a:solidFill>
                  <a:srgbClr val="AFE5D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textruta 45">
                  <a:extLst>
                    <a:ext uri="{FF2B5EF4-FFF2-40B4-BE49-F238E27FC236}">
                      <a16:creationId xmlns:a16="http://schemas.microsoft.com/office/drawing/2014/main" id="{73BF0EEA-7BB8-4F1A-B1BE-AFC779D1EAE1}"/>
                    </a:ext>
                  </a:extLst>
                </p:cNvPr>
                <p:cNvSpPr txBox="1"/>
                <p:nvPr/>
              </p:nvSpPr>
              <p:spPr>
                <a:xfrm>
                  <a:off x="3376840" y="4036205"/>
                  <a:ext cx="516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Nej</a:t>
                  </a:r>
                </a:p>
              </p:txBody>
            </p:sp>
          </p:grpSp>
          <p:grpSp>
            <p:nvGrpSpPr>
              <p:cNvPr id="47" name="Grupp 46">
                <a:extLst>
                  <a:ext uri="{FF2B5EF4-FFF2-40B4-BE49-F238E27FC236}">
                    <a16:creationId xmlns:a16="http://schemas.microsoft.com/office/drawing/2014/main" id="{60E08D01-929B-4219-9869-60CD871B6031}"/>
                  </a:ext>
                </a:extLst>
              </p:cNvPr>
              <p:cNvGrpSpPr/>
              <p:nvPr/>
            </p:nvGrpSpPr>
            <p:grpSpPr>
              <a:xfrm>
                <a:off x="5263648" y="2789808"/>
                <a:ext cx="800219" cy="1147026"/>
                <a:chOff x="3264601" y="3636220"/>
                <a:chExt cx="800219" cy="1147026"/>
              </a:xfrm>
            </p:grpSpPr>
            <p:sp>
              <p:nvSpPr>
                <p:cNvPr id="48" name="Pil: höger 47">
                  <a:extLst>
                    <a:ext uri="{FF2B5EF4-FFF2-40B4-BE49-F238E27FC236}">
                      <a16:creationId xmlns:a16="http://schemas.microsoft.com/office/drawing/2014/main" id="{A4716A9D-21A7-412B-ABAE-402CAB4D959A}"/>
                    </a:ext>
                  </a:extLst>
                </p:cNvPr>
                <p:cNvSpPr/>
                <p:nvPr/>
              </p:nvSpPr>
              <p:spPr>
                <a:xfrm rot="5400000">
                  <a:off x="3091198" y="3809623"/>
                  <a:ext cx="1147026" cy="800219"/>
                </a:xfrm>
                <a:prstGeom prst="rightArrow">
                  <a:avLst/>
                </a:prstGeom>
                <a:solidFill>
                  <a:srgbClr val="AFE5D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9" name="textruta 48">
                  <a:extLst>
                    <a:ext uri="{FF2B5EF4-FFF2-40B4-BE49-F238E27FC236}">
                      <a16:creationId xmlns:a16="http://schemas.microsoft.com/office/drawing/2014/main" id="{B86BB4AB-4BB4-46B6-A338-D00F5CF8D7BE}"/>
                    </a:ext>
                  </a:extLst>
                </p:cNvPr>
                <p:cNvSpPr txBox="1"/>
                <p:nvPr/>
              </p:nvSpPr>
              <p:spPr>
                <a:xfrm>
                  <a:off x="3411864" y="4018058"/>
                  <a:ext cx="516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Nej</a:t>
                  </a:r>
                </a:p>
              </p:txBody>
            </p:sp>
          </p:grpSp>
          <p:sp>
            <p:nvSpPr>
              <p:cNvPr id="50" name="textruta 49">
                <a:extLst>
                  <a:ext uri="{FF2B5EF4-FFF2-40B4-BE49-F238E27FC236}">
                    <a16:creationId xmlns:a16="http://schemas.microsoft.com/office/drawing/2014/main" id="{84DA8A11-D875-4D5D-AA7D-C99D2D36CE36}"/>
                  </a:ext>
                </a:extLst>
              </p:cNvPr>
              <p:cNvSpPr txBox="1"/>
              <p:nvPr/>
            </p:nvSpPr>
            <p:spPr>
              <a:xfrm>
                <a:off x="3739880" y="6058439"/>
                <a:ext cx="391780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Använd så få </a:t>
                </a:r>
                <a:r>
                  <a:rPr lang="sv-SE" dirty="0" smtClean="0"/>
                  <a:t>säckar/påsar </a:t>
                </a:r>
                <a:r>
                  <a:rPr lang="sv-SE" dirty="0"/>
                  <a:t>som möjligt</a:t>
                </a:r>
                <a:endParaRPr lang="sv-SE" sz="1400" dirty="0"/>
              </a:p>
            </p:txBody>
          </p:sp>
        </p:grpSp>
      </p:grpSp>
      <p:pic>
        <p:nvPicPr>
          <p:cNvPr id="31" name="Bild 1" descr="J:\Loggor\Varuförsörjningen2007\Dokument\Varu_200dpi.jpg">
            <a:extLst>
              <a:ext uri="{FF2B5EF4-FFF2-40B4-BE49-F238E27FC236}">
                <a16:creationId xmlns:a16="http://schemas.microsoft.com/office/drawing/2014/main" id="{6468AE02-9A70-4B7D-A6F7-D8E18C2A271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0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altLang="sv-SE" dirty="0"/>
              <a:t>Miljö- och klimatsmarta sopsäckar</a:t>
            </a:r>
            <a:br>
              <a:rPr lang="sv-SE" altLang="sv-SE" dirty="0"/>
            </a:br>
            <a:endParaRPr lang="sv-SE" dirty="0"/>
          </a:p>
        </p:txBody>
      </p:sp>
      <p:pic>
        <p:nvPicPr>
          <p:cNvPr id="11" name="Bild 1" descr="J:\Loggor\Varuförsörjningen2007\Dokument\Varu_200dpi.jpg">
            <a:extLst>
              <a:ext uri="{FF2B5EF4-FFF2-40B4-BE49-F238E27FC236}">
                <a16:creationId xmlns:a16="http://schemas.microsoft.com/office/drawing/2014/main" id="{E33FF18E-EE39-4C00-BB22-268945AF479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24432"/>
              </p:ext>
            </p:extLst>
          </p:nvPr>
        </p:nvGraphicFramePr>
        <p:xfrm>
          <a:off x="944588" y="2101576"/>
          <a:ext cx="7792778" cy="3393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533">
                  <a:extLst>
                    <a:ext uri="{9D8B030D-6E8A-4147-A177-3AD203B41FA5}">
                      <a16:colId xmlns:a16="http://schemas.microsoft.com/office/drawing/2014/main" val="840846644"/>
                    </a:ext>
                  </a:extLst>
                </a:gridCol>
                <a:gridCol w="2615381">
                  <a:extLst>
                    <a:ext uri="{9D8B030D-6E8A-4147-A177-3AD203B41FA5}">
                      <a16:colId xmlns:a16="http://schemas.microsoft.com/office/drawing/2014/main" val="3981486777"/>
                    </a:ext>
                  </a:extLst>
                </a:gridCol>
                <a:gridCol w="1863864">
                  <a:extLst>
                    <a:ext uri="{9D8B030D-6E8A-4147-A177-3AD203B41FA5}">
                      <a16:colId xmlns:a16="http://schemas.microsoft.com/office/drawing/2014/main" val="2300051596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590780339"/>
                    </a:ext>
                  </a:extLst>
                </a:gridCol>
              </a:tblGrid>
              <a:tr h="567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Artikelnummer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Benämning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Material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Finns även i fossilt material (olja)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074442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bg1"/>
                          </a:solidFill>
                          <a:latin typeface="&amp;quot"/>
                          <a:ea typeface="+mn-ea"/>
                          <a:cs typeface="+mn-cs"/>
                        </a:rPr>
                        <a:t>57968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0088" algn="l"/>
                        </a:tabLst>
                        <a:defRPr/>
                      </a:pPr>
                      <a:r>
                        <a:rPr lang="sv-SE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Grå</a:t>
                      </a:r>
                      <a:r>
                        <a:rPr lang="sv-SE" sz="16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</a:t>
                      </a:r>
                      <a:r>
                        <a:rPr lang="sv-SE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plast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01115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kern="1200" noProof="0" dirty="0">
                          <a:solidFill>
                            <a:schemeClr val="bg1"/>
                          </a:solidFill>
                          <a:latin typeface="&amp;quot"/>
                          <a:ea typeface="+mn-ea"/>
                          <a:cs typeface="+mn-cs"/>
                        </a:rPr>
                        <a:t>57990</a:t>
                      </a:r>
                      <a:endParaRPr lang="sv-SE" sz="1600" b="1" kern="1200" dirty="0">
                        <a:solidFill>
                          <a:schemeClr val="bg1"/>
                        </a:solidFill>
                        <a:latin typeface="&amp;quo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0088" algn="l"/>
                        </a:tabLst>
                        <a:defRPr/>
                      </a:pPr>
                      <a:r>
                        <a:rPr lang="sv-SE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Blå 70 L	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plast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61336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kern="1200" noProof="0" dirty="0">
                          <a:solidFill>
                            <a:schemeClr val="bg1"/>
                          </a:solidFill>
                          <a:latin typeface="&amp;quot"/>
                          <a:ea typeface="+mn-ea"/>
                          <a:cs typeface="+mn-cs"/>
                        </a:rPr>
                        <a:t>57931</a:t>
                      </a:r>
                      <a:endParaRPr lang="sv-SE" sz="1600" b="1" kern="1200" dirty="0">
                        <a:solidFill>
                          <a:schemeClr val="bg1"/>
                        </a:solidFill>
                        <a:latin typeface="&amp;quo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0088" algn="l"/>
                        </a:tabLst>
                        <a:defRPr/>
                      </a:pPr>
                      <a:r>
                        <a:rPr lang="sv-SE" sz="16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</a:t>
                      </a:r>
                      <a:r>
                        <a:rPr lang="sv-SE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knythandtag 70 L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plast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5562665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kern="1200" noProof="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57967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&amp;quo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0088" algn="l"/>
                        </a:tabLst>
                        <a:defRPr/>
                      </a:pPr>
                      <a:r>
                        <a:rPr lang="sv-SE" sz="16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Grön knythandtag 70 L 	</a:t>
                      </a:r>
                      <a:endParaRPr lang="sv-SE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plast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endParaRPr lang="sv-S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915575"/>
                  </a:ext>
                </a:extLst>
              </a:tr>
              <a:tr h="271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 smtClean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58676</a:t>
                      </a:r>
                      <a:endParaRPr lang="sv-SE" sz="1600" b="1" kern="1200" dirty="0">
                        <a:solidFill>
                          <a:schemeClr val="lt1"/>
                        </a:solidFill>
                        <a:latin typeface="&amp;quo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kern="12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</a:t>
                      </a:r>
                      <a:r>
                        <a:rPr lang="sv-SE" sz="16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knythandtag </a:t>
                      </a:r>
                      <a:r>
                        <a:rPr lang="sv-SE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sv-SE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Återvunnen plast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  <a:endParaRPr lang="sv-SE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085840"/>
                  </a:ext>
                </a:extLst>
              </a:tr>
              <a:tr h="271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62340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sv-S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Grön 90 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plast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985938"/>
                  </a:ext>
                </a:extLst>
              </a:tr>
              <a:tr h="357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57965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0088" algn="l"/>
                        </a:tabLst>
                        <a:defRPr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Grön 125 L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plast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93436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57970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0000"/>
                        </a:lnSpc>
                        <a:buNone/>
                        <a:tabLst>
                          <a:tab pos="1970088" algn="l"/>
                        </a:tabLst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Transparant 125 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plast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570657"/>
                  </a:ext>
                </a:extLst>
              </a:tr>
              <a:tr h="271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57971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 err="1">
                          <a:solidFill>
                            <a:schemeClr val="tx1"/>
                          </a:solidFill>
                        </a:rPr>
                        <a:t>Transp</a:t>
                      </a:r>
                      <a:r>
                        <a:rPr lang="sv-SE" sz="1600" dirty="0">
                          <a:solidFill>
                            <a:schemeClr val="tx1"/>
                          </a:solidFill>
                        </a:rPr>
                        <a:t>. knythandtag 125 L</a:t>
                      </a:r>
                      <a:endParaRPr lang="sv-SE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plast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313735"/>
                  </a:ext>
                </a:extLst>
              </a:tr>
              <a:tr h="271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57992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Blå knythandtag 125 L	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plast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703935"/>
                  </a:ext>
                </a:extLst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838199" y="957602"/>
            <a:ext cx="10390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Här är sopsäckar i förnybart eller återvunnet material listade. </a:t>
            </a:r>
            <a:r>
              <a:rPr lang="sv-SE" dirty="0" smtClean="0"/>
              <a:t>Även </a:t>
            </a:r>
            <a:r>
              <a:rPr lang="sv-SE" dirty="0"/>
              <a:t>sopsäckar i fossil olja finns </a:t>
            </a:r>
            <a:r>
              <a:rPr lang="sv-SE" dirty="0" smtClean="0"/>
              <a:t>upphandlade, så gör ett aktivt val att beställa förnybart eller återvunnet.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3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1890" y="402778"/>
            <a:ext cx="10515600" cy="1325563"/>
          </a:xfrm>
        </p:spPr>
        <p:txBody>
          <a:bodyPr>
            <a:normAutofit/>
          </a:bodyPr>
          <a:lstStyle/>
          <a:p>
            <a:r>
              <a:rPr lang="sv-SE" altLang="sv-SE" dirty="0"/>
              <a:t>Kompostpåsar och papperssäckar</a:t>
            </a:r>
            <a:br>
              <a:rPr lang="sv-SE" altLang="sv-SE" dirty="0"/>
            </a:br>
            <a:endParaRPr lang="sv-SE" dirty="0"/>
          </a:p>
        </p:txBody>
      </p:sp>
      <p:pic>
        <p:nvPicPr>
          <p:cNvPr id="11" name="Bild 1" descr="J:\Loggor\Varuförsörjningen2007\Dokument\Varu_200dpi.jpg">
            <a:extLst>
              <a:ext uri="{FF2B5EF4-FFF2-40B4-BE49-F238E27FC236}">
                <a16:creationId xmlns:a16="http://schemas.microsoft.com/office/drawing/2014/main" id="{E33FF18E-EE39-4C00-BB22-268945AF479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855" y="6168887"/>
            <a:ext cx="2180991" cy="4564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05801"/>
              </p:ext>
            </p:extLst>
          </p:nvPr>
        </p:nvGraphicFramePr>
        <p:xfrm>
          <a:off x="621890" y="1837979"/>
          <a:ext cx="8354962" cy="3540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262">
                  <a:extLst>
                    <a:ext uri="{9D8B030D-6E8A-4147-A177-3AD203B41FA5}">
                      <a16:colId xmlns:a16="http://schemas.microsoft.com/office/drawing/2014/main" val="840846644"/>
                    </a:ext>
                  </a:extLst>
                </a:gridCol>
                <a:gridCol w="3181246">
                  <a:extLst>
                    <a:ext uri="{9D8B030D-6E8A-4147-A177-3AD203B41FA5}">
                      <a16:colId xmlns:a16="http://schemas.microsoft.com/office/drawing/2014/main" val="3981486777"/>
                    </a:ext>
                  </a:extLst>
                </a:gridCol>
                <a:gridCol w="2989454">
                  <a:extLst>
                    <a:ext uri="{9D8B030D-6E8A-4147-A177-3AD203B41FA5}">
                      <a16:colId xmlns:a16="http://schemas.microsoft.com/office/drawing/2014/main" val="2300051596"/>
                    </a:ext>
                  </a:extLst>
                </a:gridCol>
              </a:tblGrid>
              <a:tr h="635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Artikelnummer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</a:rPr>
                        <a:t>Benämning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</a:rPr>
                        <a:t>Material</a:t>
                      </a:r>
                      <a:endParaRPr lang="sv-S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3074442"/>
                  </a:ext>
                </a:extLst>
              </a:tr>
              <a:tr h="292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57985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0088" algn="l"/>
                        </a:tabLst>
                        <a:defRPr/>
                      </a:pPr>
                      <a:r>
                        <a:rPr lang="sv-SE" sz="16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Kompost plastpåse 20L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och nedbrytbar plast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01115"/>
                  </a:ext>
                </a:extLst>
              </a:tr>
              <a:tr h="292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59747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0088" algn="l"/>
                        </a:tabLst>
                        <a:defRPr/>
                      </a:pPr>
                      <a:r>
                        <a:rPr lang="sv-SE" sz="16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Kompost plastpåse 30L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och nedbrytbar plast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2962023"/>
                  </a:ext>
                </a:extLst>
              </a:tr>
              <a:tr h="292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57987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0088" algn="l"/>
                        </a:tabLst>
                        <a:defRPr/>
                      </a:pPr>
                      <a:r>
                        <a:rPr lang="sv-SE" sz="1600" b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Kompost plastpåse 35L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Förnybar och nedbrytbar plast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061142"/>
                  </a:ext>
                </a:extLst>
              </a:tr>
              <a:tr h="285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57953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Sopsäck</a:t>
                      </a:r>
                      <a:r>
                        <a:rPr lang="sv-SE" sz="16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papper brun</a:t>
                      </a: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 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Papper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085840"/>
                  </a:ext>
                </a:extLst>
              </a:tr>
              <a:tr h="558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57955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Sopsäck</a:t>
                      </a:r>
                      <a:r>
                        <a:rPr lang="sv-SE" sz="16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papper brun</a:t>
                      </a: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125 L</a:t>
                      </a:r>
                    </a:p>
                    <a:p>
                      <a:endParaRPr lang="sv-SE" sz="1600" b="0" dirty="0">
                        <a:latin typeface="+mn-lt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Papper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985938"/>
                  </a:ext>
                </a:extLst>
              </a:tr>
              <a:tr h="599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46865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0088" algn="l"/>
                        </a:tabLst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Sopsäck</a:t>
                      </a:r>
                      <a:r>
                        <a:rPr lang="sv-SE" sz="16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papper brun</a:t>
                      </a: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240 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70088" algn="l"/>
                        </a:tabLst>
                        <a:defRPr/>
                      </a:pPr>
                      <a:endParaRPr lang="sv-SE" sz="16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Papper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934369"/>
                  </a:ext>
                </a:extLst>
              </a:tr>
              <a:tr h="5848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kern="1200" dirty="0">
                          <a:solidFill>
                            <a:schemeClr val="lt1"/>
                          </a:solidFill>
                          <a:latin typeface="&amp;quot"/>
                          <a:ea typeface="+mn-ea"/>
                          <a:cs typeface="+mn-cs"/>
                        </a:rPr>
                        <a:t>51736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Sopsäck</a:t>
                      </a:r>
                      <a:r>
                        <a:rPr lang="sv-SE" sz="16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papper brun</a:t>
                      </a:r>
                      <a:r>
                        <a:rPr lang="sv-SE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125 L, med tryck pappersförpackningar</a:t>
                      </a:r>
                      <a:endParaRPr lang="sv-SE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Papper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703935"/>
                  </a:ext>
                </a:extLst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562111" y="1214066"/>
            <a:ext cx="1039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Papperssäckar kan vara ett alternativ till sopsäckar av fossil plast. Kompostpåsarna är också förnybara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DF2435C-543B-4C4A-A3BC-4BD015A70E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9624">
            <a:off x="9590436" y="3391411"/>
            <a:ext cx="3276000" cy="211353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304B9BA-7CDF-4A22-9221-DE58D03DE5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0243" y="1502292"/>
            <a:ext cx="1502400" cy="2880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452178" y="5817493"/>
            <a:ext cx="1036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I </a:t>
            </a:r>
            <a:r>
              <a:rPr lang="sv-SE" i="1" dirty="0"/>
              <a:t>vissa regioner används kompostpåsar som beställs från kommunen istället, kolla med din miljösamordnare</a:t>
            </a:r>
          </a:p>
        </p:txBody>
      </p:sp>
    </p:spTree>
    <p:extLst>
      <p:ext uri="{BB962C8B-B14F-4D97-AF65-F5344CB8AC3E}">
        <p14:creationId xmlns:p14="http://schemas.microsoft.com/office/powerpoint/2010/main" val="40131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ugga i överka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268A37EAAB64296BB11533CC973A4" ma:contentTypeVersion="12" ma:contentTypeDescription="Skapa ett nytt dokument." ma:contentTypeScope="" ma:versionID="8533be846772d0be46a47da835eb9e37">
  <xsd:schema xmlns:xsd="http://www.w3.org/2001/XMLSchema" xmlns:xs="http://www.w3.org/2001/XMLSchema" xmlns:p="http://schemas.microsoft.com/office/2006/metadata/properties" xmlns:ns2="fc782515-f6b9-41f2-bf8b-d7300b3503df" xmlns:ns3="941adc20-2258-45de-8bd3-8388c8de7047" targetNamespace="http://schemas.microsoft.com/office/2006/metadata/properties" ma:root="true" ma:fieldsID="b35a5e5e808c0d51ffc20291c86d06ac" ns2:_="" ns3:_="">
    <xsd:import namespace="fc782515-f6b9-41f2-bf8b-d7300b3503df"/>
    <xsd:import namespace="941adc20-2258-45de-8bd3-8388c8de70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82515-f6b9-41f2-bf8b-d7300b350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dc20-2258-45de-8bd3-8388c8de7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2DA305-DA73-438A-857D-51418C7CA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523A0F-161C-4DFD-8D53-9F503A2412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782515-f6b9-41f2-bf8b-d7300b3503df"/>
    <ds:schemaRef ds:uri="941adc20-2258-45de-8bd3-8388c8de70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24111F-FD79-4F16-B2E3-39B5CDDEB3EC}">
  <ds:schemaRefs>
    <ds:schemaRef ds:uri="http://purl.org/dc/elements/1.1/"/>
    <ds:schemaRef ds:uri="http://schemas.microsoft.com/office/2006/metadata/properties"/>
    <ds:schemaRef ds:uri="941adc20-2258-45de-8bd3-8388c8de704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c782515-f6b9-41f2-bf8b-d7300b3503d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3134</TotalTime>
  <Words>984</Words>
  <Application>Microsoft Office PowerPoint</Application>
  <PresentationFormat>Bredbild</PresentationFormat>
  <Paragraphs>173</Paragraphs>
  <Slides>11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21" baseType="lpstr">
      <vt:lpstr>&amp;quot</vt:lpstr>
      <vt:lpstr>Arial</vt:lpstr>
      <vt:lpstr>Calibri</vt:lpstr>
      <vt:lpstr>Calibri Light</vt:lpstr>
      <vt:lpstr>Century Gothic</vt:lpstr>
      <vt:lpstr>Symbol</vt:lpstr>
      <vt:lpstr>Times New Roman</vt:lpstr>
      <vt:lpstr>Verdana</vt:lpstr>
      <vt:lpstr>Wingdings</vt:lpstr>
      <vt:lpstr>Office-tema</vt:lpstr>
      <vt:lpstr>PowerPoint-presentation</vt:lpstr>
      <vt:lpstr>Miljönyttan vid upphandling: Transport- &amp; avfallsemballage</vt:lpstr>
      <vt:lpstr>Varuförsörjningens riktlinjer för hållbar upphandling</vt:lpstr>
      <vt:lpstr>PowerPoint-presentation</vt:lpstr>
      <vt:lpstr>Förnybart material - Vad är det?</vt:lpstr>
      <vt:lpstr>PowerPoint-presentation</vt:lpstr>
      <vt:lpstr>Guide för val av miljö- och klimatsmarta sopsäckar/ soppåsar</vt:lpstr>
      <vt:lpstr>Miljö- och klimatsmarta sopsäckar </vt:lpstr>
      <vt:lpstr>Kompostpåsar och papperssäckar </vt:lpstr>
      <vt:lpstr>PowerPoint-presentation</vt:lpstr>
      <vt:lpstr>PowerPoint-presentation</vt:lpstr>
    </vt:vector>
  </TitlesOfParts>
  <Company>Landstinget i Uppsala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Lisa Palo</dc:creator>
  <cp:lastModifiedBy>Josefsson Linn, Säkerhet bereds miljö HS</cp:lastModifiedBy>
  <cp:revision>158</cp:revision>
  <cp:lastPrinted>2021-06-18T07:43:47Z</cp:lastPrinted>
  <dcterms:created xsi:type="dcterms:W3CDTF">2015-11-05T09:57:29Z</dcterms:created>
  <dcterms:modified xsi:type="dcterms:W3CDTF">2023-04-13T08:03:10Z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0x010100C2B268A37EAAB64296BB11533CC973A4</vt:lpwstr>
  </property>
</Properties>
</file>