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642" r:id="rId2"/>
    <p:sldId id="272" r:id="rId3"/>
    <p:sldId id="641" r:id="rId4"/>
    <p:sldId id="650" r:id="rId5"/>
    <p:sldId id="653" r:id="rId6"/>
    <p:sldId id="323" r:id="rId7"/>
    <p:sldId id="643" r:id="rId8"/>
    <p:sldId id="652" r:id="rId9"/>
    <p:sldId id="654" r:id="rId10"/>
    <p:sldId id="649" r:id="rId11"/>
    <p:sldId id="651" r:id="rId12"/>
    <p:sldId id="647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efsson Linn, Säkerh beredsk o miljö USÖ" initials="JLSbomU" lastIdx="3" clrIdx="0">
    <p:extLst>
      <p:ext uri="{19B8F6BF-5375-455C-9EA6-DF929625EA0E}">
        <p15:presenceInfo xmlns:p15="http://schemas.microsoft.com/office/powerpoint/2012/main" userId="Josefsson Linn, Säkerh beredsk o miljö USÖ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C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51" autoAdjust="0"/>
    <p:restoredTop sz="84477" autoAdjust="0"/>
  </p:normalViewPr>
  <p:slideViewPr>
    <p:cSldViewPr snapToGrid="0">
      <p:cViewPr varScale="1">
        <p:scale>
          <a:sx n="90" d="100"/>
          <a:sy n="90" d="100"/>
        </p:scale>
        <p:origin x="52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sv-SE" sz="1800" b="1" i="0" baseline="0" dirty="0">
                <a:effectLst/>
              </a:rPr>
              <a:t>Klimatpåverkan </a:t>
            </a:r>
            <a:br>
              <a:rPr lang="sv-SE" sz="1800" b="1" i="0" baseline="0" dirty="0">
                <a:effectLst/>
              </a:rPr>
            </a:br>
            <a:r>
              <a:rPr lang="sv-SE" sz="1800" b="1" i="0" baseline="0" dirty="0">
                <a:effectLst/>
              </a:rPr>
              <a:t>från dryckesbägare</a:t>
            </a:r>
            <a:endParaRPr lang="sv-SE" dirty="0">
              <a:effectLst/>
            </a:endParaRPr>
          </a:p>
        </c:rich>
      </c:tx>
      <c:layout>
        <c:manualLayout>
          <c:xMode val="edge"/>
          <c:yMode val="edge"/>
          <c:x val="0.29497292230283023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97238791365106"/>
          <c:y val="0.21040436367220003"/>
          <c:w val="0.85426246825803687"/>
          <c:h val="0.73117582435276574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99FB-44D9-8600-2F53954BBC26}"/>
              </c:ext>
            </c:extLst>
          </c:dPt>
          <c:dPt>
            <c:idx val="2"/>
            <c:invertIfNegative val="0"/>
            <c:bubble3D val="0"/>
            <c:spPr>
              <a:solidFill>
                <a:srgbClr val="800080"/>
              </a:solidFill>
            </c:spPr>
            <c:extLst>
              <c:ext xmlns:c16="http://schemas.microsoft.com/office/drawing/2014/chart" uri="{C3380CC4-5D6E-409C-BE32-E72D297353CC}">
                <c16:uniqueId val="{00000003-99FB-44D9-8600-2F53954BBC26}"/>
              </c:ext>
            </c:extLst>
          </c:dPt>
          <c:cat>
            <c:strRef>
              <c:f>Blad1!$B$8:$D$8</c:f>
              <c:strCache>
                <c:ptCount val="3"/>
                <c:pt idx="0">
                  <c:v>Glas</c:v>
                </c:pt>
                <c:pt idx="1">
                  <c:v>Pappersbägare</c:v>
                </c:pt>
                <c:pt idx="2">
                  <c:v>Plastbägare</c:v>
                </c:pt>
              </c:strCache>
            </c:strRef>
          </c:cat>
          <c:val>
            <c:numRef>
              <c:f>Blad1!$B$9:$D$9</c:f>
              <c:numCache>
                <c:formatCode>General</c:formatCode>
                <c:ptCount val="3"/>
                <c:pt idx="0">
                  <c:v>3.06</c:v>
                </c:pt>
                <c:pt idx="1">
                  <c:v>6.7</c:v>
                </c:pt>
                <c:pt idx="2">
                  <c:v>15.2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9FB-44D9-8600-2F53954BBC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364736"/>
        <c:axId val="85366272"/>
      </c:barChart>
      <c:catAx>
        <c:axId val="853647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5366272"/>
        <c:crosses val="autoZero"/>
        <c:auto val="1"/>
        <c:lblAlgn val="ctr"/>
        <c:lblOffset val="100"/>
        <c:noMultiLvlLbl val="0"/>
      </c:catAx>
      <c:valAx>
        <c:axId val="8536627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 b="0"/>
                </a:pPr>
                <a:r>
                  <a:rPr lang="sv-SE" sz="1200" b="0" dirty="0"/>
                  <a:t>gram koldioxid/användning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8536473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  <c:userShapes r:id="rId3"/>
</c:chartSpac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4" Type="http://schemas.openxmlformats.org/officeDocument/2006/relationships/image" Target="../media/image19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4" Type="http://schemas.openxmlformats.org/officeDocument/2006/relationships/image" Target="../media/image1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5_2">
  <dgm:title val=""/>
  <dgm:desc val=""/>
  <dgm:catLst>
    <dgm:cat type="accent5" pri="15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36D6DC-3585-474C-96C6-64908A20488A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5_2" csCatId="accent5" phldr="1"/>
      <dgm:spPr/>
      <dgm:t>
        <a:bodyPr/>
        <a:lstStyle/>
        <a:p>
          <a:endParaRPr lang="en-US"/>
        </a:p>
      </dgm:t>
    </dgm:pt>
    <dgm:pt modelId="{99F970BB-31C8-4033-9AA5-69244FC2E5E7}">
      <dgm:prSet custT="1"/>
      <dgm:spPr/>
      <dgm:t>
        <a:bodyPr/>
        <a:lstStyle/>
        <a:p>
          <a:pPr algn="l">
            <a:lnSpc>
              <a:spcPct val="100000"/>
            </a:lnSpc>
          </a:pPr>
          <a:r>
            <a:rPr lang="sv-SE" sz="1800" dirty="0"/>
            <a:t>EU har förbjudit plastmuggar från januari 2024. Sugrör och bestick i plast  är förbjudna sedan tidigare. Därför finns inte detta att beställa  från Varuförsörjningen. </a:t>
          </a:r>
        </a:p>
      </dgm:t>
    </dgm:pt>
    <dgm:pt modelId="{DBF71E40-C4CB-4068-A980-98C62187467B}" type="parTrans" cxnId="{BFDEBF55-A86D-4134-BE1B-4C2B92CAD54C}">
      <dgm:prSet/>
      <dgm:spPr/>
      <dgm:t>
        <a:bodyPr/>
        <a:lstStyle/>
        <a:p>
          <a:endParaRPr lang="en-US"/>
        </a:p>
      </dgm:t>
    </dgm:pt>
    <dgm:pt modelId="{99A759D2-B938-409A-A815-86FDCD6B412A}" type="sibTrans" cxnId="{BFDEBF55-A86D-4134-BE1B-4C2B92CAD54C}">
      <dgm:prSet/>
      <dgm:spPr/>
      <dgm:t>
        <a:bodyPr/>
        <a:lstStyle/>
        <a:p>
          <a:endParaRPr lang="en-US"/>
        </a:p>
      </dgm:t>
    </dgm:pt>
    <dgm:pt modelId="{C629DC73-41FF-4ED8-811C-5F6C6EDC51BC}">
      <dgm:prSet custT="1"/>
      <dgm:spPr/>
      <dgm:t>
        <a:bodyPr/>
        <a:lstStyle/>
        <a:p>
          <a:pPr algn="l">
            <a:lnSpc>
              <a:spcPct val="100000"/>
            </a:lnSpc>
          </a:pPr>
          <a:r>
            <a:rPr lang="en-US" sz="1800" dirty="0"/>
            <a:t>Det </a:t>
          </a:r>
          <a:r>
            <a:rPr lang="sv-SE" sz="1800" noProof="0" dirty="0"/>
            <a:t>kommer</a:t>
          </a:r>
          <a:r>
            <a:rPr lang="en-US" sz="1800" dirty="0"/>
            <a:t> </a:t>
          </a:r>
          <a:r>
            <a:rPr lang="sv-SE" sz="1800" noProof="0" dirty="0"/>
            <a:t>även</a:t>
          </a:r>
          <a:r>
            <a:rPr lang="sv-SE" sz="1800" dirty="0"/>
            <a:t> i fortsättningen finnas sugrör i papper, bestick i trä och pappersmuggar i sortimentet</a:t>
          </a:r>
          <a:r>
            <a:rPr lang="sv-SE" sz="2400" dirty="0"/>
            <a:t>. </a:t>
          </a:r>
        </a:p>
      </dgm:t>
    </dgm:pt>
    <dgm:pt modelId="{D02CB52E-9EA6-4AEF-9A31-DBE469CF39BB}" type="parTrans" cxnId="{DA6BA679-C746-4D04-BBF9-F4F958B074D7}">
      <dgm:prSet/>
      <dgm:spPr/>
      <dgm:t>
        <a:bodyPr/>
        <a:lstStyle/>
        <a:p>
          <a:endParaRPr lang="en-US"/>
        </a:p>
      </dgm:t>
    </dgm:pt>
    <dgm:pt modelId="{7035FBAC-A37D-4683-BA30-7580D28022F7}" type="sibTrans" cxnId="{DA6BA679-C746-4D04-BBF9-F4F958B074D7}">
      <dgm:prSet/>
      <dgm:spPr/>
      <dgm:t>
        <a:bodyPr/>
        <a:lstStyle/>
        <a:p>
          <a:endParaRPr lang="en-US"/>
        </a:p>
      </dgm:t>
    </dgm:pt>
    <dgm:pt modelId="{79A328C3-0254-4F44-AA91-58BED5247CC3}" type="pres">
      <dgm:prSet presAssocID="{D736D6DC-3585-474C-96C6-64908A20488A}" presName="root" presStyleCnt="0">
        <dgm:presLayoutVars>
          <dgm:dir/>
          <dgm:resizeHandles val="exact"/>
        </dgm:presLayoutVars>
      </dgm:prSet>
      <dgm:spPr/>
    </dgm:pt>
    <dgm:pt modelId="{D836591A-69D1-4EE1-8F39-A5EC78DDC45F}" type="pres">
      <dgm:prSet presAssocID="{99F970BB-31C8-4033-9AA5-69244FC2E5E7}" presName="compNode" presStyleCnt="0"/>
      <dgm:spPr/>
    </dgm:pt>
    <dgm:pt modelId="{0C21541E-CB2C-4D72-A161-E62AA58F59B6}" type="pres">
      <dgm:prSet presAssocID="{99F970BB-31C8-4033-9AA5-69244FC2E5E7}" presName="iconRect" presStyleLbl="node1" presStyleIdx="0" presStyleCnt="2" custScaleX="113225" custScaleY="10341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d"/>
        </a:ext>
      </dgm:extLst>
    </dgm:pt>
    <dgm:pt modelId="{4EF26868-5480-4071-82C9-527288F2BB0B}" type="pres">
      <dgm:prSet presAssocID="{99F970BB-31C8-4033-9AA5-69244FC2E5E7}" presName="spaceRect" presStyleCnt="0"/>
      <dgm:spPr/>
    </dgm:pt>
    <dgm:pt modelId="{612C133B-380B-4D74-BF59-F0B55BEFBD3F}" type="pres">
      <dgm:prSet presAssocID="{99F970BB-31C8-4033-9AA5-69244FC2E5E7}" presName="textRect" presStyleLbl="revTx" presStyleIdx="0" presStyleCnt="2">
        <dgm:presLayoutVars>
          <dgm:chMax val="1"/>
          <dgm:chPref val="1"/>
        </dgm:presLayoutVars>
      </dgm:prSet>
      <dgm:spPr/>
    </dgm:pt>
    <dgm:pt modelId="{70F9FB50-B57D-4584-ABF6-5F708C0BF2DD}" type="pres">
      <dgm:prSet presAssocID="{99A759D2-B938-409A-A815-86FDCD6B412A}" presName="sibTrans" presStyleCnt="0"/>
      <dgm:spPr/>
    </dgm:pt>
    <dgm:pt modelId="{148B204C-F9B7-4666-81D8-CB7705C2DD95}" type="pres">
      <dgm:prSet presAssocID="{C629DC73-41FF-4ED8-811C-5F6C6EDC51BC}" presName="compNode" presStyleCnt="0"/>
      <dgm:spPr/>
    </dgm:pt>
    <dgm:pt modelId="{64991B86-E117-41CA-8A2E-4EE0A42A0CC3}" type="pres">
      <dgm:prSet presAssocID="{C629DC73-41FF-4ED8-811C-5F6C6EDC51BC}" presName="iconRect" presStyleLbl="node1" presStyleIdx="1" presStyleCnt="2" custScaleX="146458" custScaleY="134770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ble Setting"/>
        </a:ext>
      </dgm:extLst>
    </dgm:pt>
    <dgm:pt modelId="{ED188E18-27DB-4F84-93E6-163A13D773B0}" type="pres">
      <dgm:prSet presAssocID="{C629DC73-41FF-4ED8-811C-5F6C6EDC51BC}" presName="spaceRect" presStyleCnt="0"/>
      <dgm:spPr/>
    </dgm:pt>
    <dgm:pt modelId="{2F347AC8-3B59-4481-9BC0-A9651D52424B}" type="pres">
      <dgm:prSet presAssocID="{C629DC73-41FF-4ED8-811C-5F6C6EDC51BC}" presName="textRect" presStyleLbl="revTx" presStyleIdx="1" presStyleCnt="2" custScaleX="117424" custLinFactNeighborX="-881" custLinFactNeighborY="-10614">
        <dgm:presLayoutVars>
          <dgm:chMax val="1"/>
          <dgm:chPref val="1"/>
        </dgm:presLayoutVars>
      </dgm:prSet>
      <dgm:spPr/>
    </dgm:pt>
  </dgm:ptLst>
  <dgm:cxnLst>
    <dgm:cxn modelId="{46273812-4A15-4216-B731-9FE6BD68C2F3}" type="presOf" srcId="{99F970BB-31C8-4033-9AA5-69244FC2E5E7}" destId="{612C133B-380B-4D74-BF59-F0B55BEFBD3F}" srcOrd="0" destOrd="0" presId="urn:microsoft.com/office/officeart/2018/2/layout/IconLabelList"/>
    <dgm:cxn modelId="{CA71D125-17A2-454F-84F9-5F4A3DF0ED8D}" type="presOf" srcId="{C629DC73-41FF-4ED8-811C-5F6C6EDC51BC}" destId="{2F347AC8-3B59-4481-9BC0-A9651D52424B}" srcOrd="0" destOrd="0" presId="urn:microsoft.com/office/officeart/2018/2/layout/IconLabelList"/>
    <dgm:cxn modelId="{BFDEBF55-A86D-4134-BE1B-4C2B92CAD54C}" srcId="{D736D6DC-3585-474C-96C6-64908A20488A}" destId="{99F970BB-31C8-4033-9AA5-69244FC2E5E7}" srcOrd="0" destOrd="0" parTransId="{DBF71E40-C4CB-4068-A980-98C62187467B}" sibTransId="{99A759D2-B938-409A-A815-86FDCD6B412A}"/>
    <dgm:cxn modelId="{DA6BA679-C746-4D04-BBF9-F4F958B074D7}" srcId="{D736D6DC-3585-474C-96C6-64908A20488A}" destId="{C629DC73-41FF-4ED8-811C-5F6C6EDC51BC}" srcOrd="1" destOrd="0" parTransId="{D02CB52E-9EA6-4AEF-9A31-DBE469CF39BB}" sibTransId="{7035FBAC-A37D-4683-BA30-7580D28022F7}"/>
    <dgm:cxn modelId="{7C8D8BC5-9C84-41A8-AD86-60BDCEC48A9F}" type="presOf" srcId="{D736D6DC-3585-474C-96C6-64908A20488A}" destId="{79A328C3-0254-4F44-AA91-58BED5247CC3}" srcOrd="0" destOrd="0" presId="urn:microsoft.com/office/officeart/2018/2/layout/IconLabelList"/>
    <dgm:cxn modelId="{62CC7C09-B6D5-4476-9827-B03F02E3A005}" type="presParOf" srcId="{79A328C3-0254-4F44-AA91-58BED5247CC3}" destId="{D836591A-69D1-4EE1-8F39-A5EC78DDC45F}" srcOrd="0" destOrd="0" presId="urn:microsoft.com/office/officeart/2018/2/layout/IconLabelList"/>
    <dgm:cxn modelId="{03EDBF7C-B52B-4D97-A9A9-8CE89E7A4A9A}" type="presParOf" srcId="{D836591A-69D1-4EE1-8F39-A5EC78DDC45F}" destId="{0C21541E-CB2C-4D72-A161-E62AA58F59B6}" srcOrd="0" destOrd="0" presId="urn:microsoft.com/office/officeart/2018/2/layout/IconLabelList"/>
    <dgm:cxn modelId="{C5DD0AEA-1EF6-4D93-955C-6C61CAF1D376}" type="presParOf" srcId="{D836591A-69D1-4EE1-8F39-A5EC78DDC45F}" destId="{4EF26868-5480-4071-82C9-527288F2BB0B}" srcOrd="1" destOrd="0" presId="urn:microsoft.com/office/officeart/2018/2/layout/IconLabelList"/>
    <dgm:cxn modelId="{0A68C158-8250-45E0-923E-305DCA5CFD09}" type="presParOf" srcId="{D836591A-69D1-4EE1-8F39-A5EC78DDC45F}" destId="{612C133B-380B-4D74-BF59-F0B55BEFBD3F}" srcOrd="2" destOrd="0" presId="urn:microsoft.com/office/officeart/2018/2/layout/IconLabelList"/>
    <dgm:cxn modelId="{B974C385-4D5E-4BE5-A962-84165F66A975}" type="presParOf" srcId="{79A328C3-0254-4F44-AA91-58BED5247CC3}" destId="{70F9FB50-B57D-4584-ABF6-5F708C0BF2DD}" srcOrd="1" destOrd="0" presId="urn:microsoft.com/office/officeart/2018/2/layout/IconLabelList"/>
    <dgm:cxn modelId="{03E11917-2979-45D4-B9BB-A3C83DE1B9F5}" type="presParOf" srcId="{79A328C3-0254-4F44-AA91-58BED5247CC3}" destId="{148B204C-F9B7-4666-81D8-CB7705C2DD95}" srcOrd="2" destOrd="0" presId="urn:microsoft.com/office/officeart/2018/2/layout/IconLabelList"/>
    <dgm:cxn modelId="{92BF4EB2-D0A6-4620-8230-D32CAAC39FD8}" type="presParOf" srcId="{148B204C-F9B7-4666-81D8-CB7705C2DD95}" destId="{64991B86-E117-41CA-8A2E-4EE0A42A0CC3}" srcOrd="0" destOrd="0" presId="urn:microsoft.com/office/officeart/2018/2/layout/IconLabelList"/>
    <dgm:cxn modelId="{DA2A5E50-D6A4-44B1-A87B-9E09F492F422}" type="presParOf" srcId="{148B204C-F9B7-4666-81D8-CB7705C2DD95}" destId="{ED188E18-27DB-4F84-93E6-163A13D773B0}" srcOrd="1" destOrd="0" presId="urn:microsoft.com/office/officeart/2018/2/layout/IconLabelList"/>
    <dgm:cxn modelId="{514BFA8B-64DF-49A7-B513-4BF649BC4AAC}" type="presParOf" srcId="{148B204C-F9B7-4666-81D8-CB7705C2DD95}" destId="{2F347AC8-3B59-4481-9BC0-A9651D52424B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21541E-CB2C-4D72-A161-E62AA58F59B6}">
      <dsp:nvSpPr>
        <dsp:cNvPr id="0" name=""/>
        <dsp:cNvSpPr/>
      </dsp:nvSpPr>
      <dsp:spPr>
        <a:xfrm>
          <a:off x="1242894" y="354345"/>
          <a:ext cx="2201094" cy="201032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2C133B-380B-4D74-BF59-F0B55BEFBD3F}">
      <dsp:nvSpPr>
        <dsp:cNvPr id="0" name=""/>
        <dsp:cNvSpPr/>
      </dsp:nvSpPr>
      <dsp:spPr>
        <a:xfrm>
          <a:off x="183441" y="2873198"/>
          <a:ext cx="4320000" cy="112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dirty="0"/>
            <a:t>EU har förbjudit plastmuggar från januari 2024. Sugrör och bestick i plast  är förbjudna sedan tidigare. Därför finns inte detta att beställa  från Varuförsörjningen. </a:t>
          </a:r>
        </a:p>
      </dsp:txBody>
      <dsp:txXfrm>
        <a:off x="183441" y="2873198"/>
        <a:ext cx="4320000" cy="1125000"/>
      </dsp:txXfrm>
    </dsp:sp>
    <dsp:sp modelId="{64991B86-E117-41CA-8A2E-4EE0A42A0CC3}">
      <dsp:nvSpPr>
        <dsp:cNvPr id="0" name=""/>
        <dsp:cNvSpPr/>
      </dsp:nvSpPr>
      <dsp:spPr>
        <a:xfrm>
          <a:off x="6372228" y="201945"/>
          <a:ext cx="2847143" cy="261992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347AC8-3B59-4481-9BC0-A9651D52424B}">
      <dsp:nvSpPr>
        <dsp:cNvPr id="0" name=""/>
        <dsp:cNvSpPr/>
      </dsp:nvSpPr>
      <dsp:spPr>
        <a:xfrm>
          <a:off x="5221382" y="2906190"/>
          <a:ext cx="5072716" cy="112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Det </a:t>
          </a:r>
          <a:r>
            <a:rPr lang="sv-SE" sz="1800" kern="1200" noProof="0" dirty="0"/>
            <a:t>kommer</a:t>
          </a:r>
          <a:r>
            <a:rPr lang="en-US" sz="1800" kern="1200" dirty="0"/>
            <a:t> </a:t>
          </a:r>
          <a:r>
            <a:rPr lang="sv-SE" sz="1800" kern="1200" noProof="0" dirty="0"/>
            <a:t>även</a:t>
          </a:r>
          <a:r>
            <a:rPr lang="sv-SE" sz="1800" kern="1200" dirty="0"/>
            <a:t> i fortsättningen finnas sugrör i papper, bestick i trä och pappersmuggar i sortimentet</a:t>
          </a:r>
          <a:r>
            <a:rPr lang="sv-SE" sz="2400" kern="1200" dirty="0"/>
            <a:t>. </a:t>
          </a:r>
        </a:p>
      </dsp:txBody>
      <dsp:txXfrm>
        <a:off x="5221382" y="2906190"/>
        <a:ext cx="5072716" cy="1125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0.74808</cdr:x>
      <cdr:y>0.15561</cdr:y>
    </cdr:from>
    <cdr:to>
      <cdr:x>0.95458</cdr:x>
      <cdr:y>1</cdr:y>
    </cdr:to>
    <cdr:sp macro="" textlink="">
      <cdr:nvSpPr>
        <cdr:cNvPr id="2" name="Rektangel 1">
          <a:extLst xmlns:a="http://schemas.openxmlformats.org/drawingml/2006/main">
            <a:ext uri="{FF2B5EF4-FFF2-40B4-BE49-F238E27FC236}">
              <a16:creationId xmlns:a16="http://schemas.microsoft.com/office/drawing/2014/main" id="{102902F3-C898-994A-8221-616A54AF1459}"/>
            </a:ext>
          </a:extLst>
        </cdr:cNvPr>
        <cdr:cNvSpPr/>
      </cdr:nvSpPr>
      <cdr:spPr>
        <a:xfrm xmlns:a="http://schemas.openxmlformats.org/drawingml/2006/main">
          <a:off x="4017370" y="802129"/>
          <a:ext cx="1108958" cy="435261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sv-SE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C8FAFB-7944-4888-BAF2-0F786923C005}" type="datetimeFigureOut">
              <a:rPr lang="sv-SE" smtClean="0"/>
              <a:t>2024-04-09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B5271C-582E-49A3-8710-CC206E8C550F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2769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5271C-582E-49A3-8710-CC206E8C550F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2836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657600" lvl="8" indent="0" defTabSz="954634">
              <a:buFont typeface="Arial" panose="020B0604020202020204" pitchFamily="34" charset="0"/>
              <a:buNone/>
              <a:defRPr/>
            </a:pPr>
            <a:endParaRPr lang="sv-SE" sz="1100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E4D0F-0E9C-4A49-99FD-ED6AE23C957C}" type="slidenum">
              <a:rPr lang="sv-SE" altLang="sv-SE" smtClean="0"/>
              <a:pPr/>
              <a:t>10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0278381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657600" lvl="8" indent="0" defTabSz="954634">
              <a:buFont typeface="Arial" panose="020B0604020202020204" pitchFamily="34" charset="0"/>
              <a:buNone/>
              <a:defRPr/>
            </a:pPr>
            <a:endParaRPr lang="sv-SE" sz="1100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E4D0F-0E9C-4A49-99FD-ED6AE23C957C}" type="slidenum">
              <a:rPr lang="sv-SE" altLang="sv-SE" smtClean="0"/>
              <a:pPr/>
              <a:t>11</a:t>
            </a:fld>
            <a:endParaRPr lang="sv-SE" altLang="sv-SE" dirty="0"/>
          </a:p>
        </p:txBody>
      </p:sp>
    </p:spTree>
    <p:extLst>
      <p:ext uri="{BB962C8B-B14F-4D97-AF65-F5344CB8AC3E}">
        <p14:creationId xmlns:p14="http://schemas.microsoft.com/office/powerpoint/2010/main" val="23212814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8658" indent="-238658">
              <a:buFontTx/>
              <a:buChar char="-"/>
            </a:pPr>
            <a:endParaRPr lang="sv-SE" altLang="sv-SE" sz="1300" dirty="0">
              <a:highlight>
                <a:srgbClr val="FFFF00"/>
              </a:highlight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5271C-582E-49A3-8710-CC206E8C550F}" type="slidenum">
              <a:rPr lang="sv-SE" smtClean="0"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80420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r>
              <a:rPr lang="sv-SE" dirty="0"/>
              <a:t>En stor del av våra upphandlade varor är tillverkade av plast och då mycket fossil plast. </a:t>
            </a:r>
          </a:p>
          <a:p>
            <a:pPr lvl="0">
              <a:defRPr/>
            </a:pPr>
            <a:r>
              <a:rPr lang="sv-SE" dirty="0"/>
              <a:t>Genom att gå över till produkter i förnybart material så finns det en potential att minska vår klimatpåverkan.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5271C-582E-49A3-8710-CC206E8C550F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2553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sz="1100" dirty="0"/>
              <a:t>Hur kan vi minska vår klimatpåverkan från förbrukningsvaror?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sz="1100" b="1" dirty="0"/>
          </a:p>
          <a:p>
            <a:pPr marL="228600" indent="-228600">
              <a:buFont typeface="+mj-lt"/>
              <a:buAutoNum type="arabicPeriod"/>
            </a:pPr>
            <a:r>
              <a:rPr lang="sv-SE" sz="1100" dirty="0"/>
              <a:t>Störst klimatvinst</a:t>
            </a:r>
            <a:r>
              <a:rPr lang="sv-SE" sz="1100" baseline="0" dirty="0"/>
              <a:t> får vi om vi inte använder produkterna alls. Då produkterna behövs är det istället</a:t>
            </a:r>
            <a:r>
              <a:rPr lang="sv-SE" sz="1100" b="0" u="none" baseline="0" dirty="0"/>
              <a:t> viktigt att minska svinnet. Exempel på det kan vara att välja bort britspapper ibland</a:t>
            </a:r>
          </a:p>
          <a:p>
            <a:pPr marL="228600" indent="-228600">
              <a:buFont typeface="+mj-lt"/>
              <a:buAutoNum type="arabicPeriod"/>
            </a:pPr>
            <a:endParaRPr lang="sv-SE" sz="1100" b="0" u="none" baseline="0" dirty="0"/>
          </a:p>
          <a:p>
            <a:pPr marL="228600" indent="-228600">
              <a:buFont typeface="+mj-lt"/>
              <a:buAutoNum type="arabicPeriod"/>
            </a:pPr>
            <a:r>
              <a:rPr lang="sv-SE" sz="1100" dirty="0"/>
              <a:t>Stor </a:t>
            </a:r>
            <a:r>
              <a:rPr lang="sv-SE" sz="1100" baseline="0" dirty="0"/>
              <a:t>klimatvinst får vi när </a:t>
            </a:r>
            <a:r>
              <a:rPr lang="sv-SE" sz="1100" b="0" baseline="0" dirty="0"/>
              <a:t>vi </a:t>
            </a:r>
            <a:r>
              <a:rPr lang="sv-SE" sz="1100" b="0" dirty="0"/>
              <a:t>ersätta engångsprodukter med flergångsalternativ</a:t>
            </a:r>
          </a:p>
          <a:p>
            <a:pPr marL="636194" lvl="1" indent="-178994">
              <a:buFont typeface="Arial" panose="020B0604020202020204" pitchFamily="34" charset="0"/>
              <a:buChar char="•"/>
            </a:pPr>
            <a:r>
              <a:rPr lang="sv-SE" sz="1100" dirty="0"/>
              <a:t>Det finns livscykelanalyser som </a:t>
            </a:r>
            <a:r>
              <a:rPr lang="sv-SE" sz="1100" baseline="0" dirty="0"/>
              <a:t>visar att det är mindre klimatutsläpp från flergångsprodukter, även om man räknar med diskvatten.</a:t>
            </a:r>
          </a:p>
          <a:p>
            <a:pPr marL="636194" lvl="1" indent="-178994">
              <a:buFont typeface="Arial" panose="020B0604020202020204" pitchFamily="34" charset="0"/>
              <a:buChar char="•"/>
            </a:pPr>
            <a:r>
              <a:rPr lang="sv-SE" sz="1100" baseline="0" dirty="0"/>
              <a:t>När ni fikar, ta gärna en porslinsmugg och använd den hela dagen framför en mugg av engångsmaterial. 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sv-SE" sz="1100" dirty="0"/>
          </a:p>
          <a:p>
            <a:pPr marL="228600" indent="-228600" defTabSz="954634">
              <a:buFont typeface="+mj-lt"/>
              <a:buAutoNum type="arabicPeriod"/>
              <a:defRPr/>
            </a:pPr>
            <a:r>
              <a:rPr lang="sv-SE" sz="1100" dirty="0"/>
              <a:t>Om engångsmaterial verkligen behövs bör </a:t>
            </a:r>
            <a:r>
              <a:rPr lang="sv-SE" sz="1100" b="0" dirty="0"/>
              <a:t>förnybart material </a:t>
            </a:r>
            <a:r>
              <a:rPr lang="sv-SE" sz="1100" dirty="0"/>
              <a:t>användas. </a:t>
            </a:r>
          </a:p>
          <a:p>
            <a:pPr marL="636194" lvl="1" indent="-178994" defTabSz="954634">
              <a:buFont typeface="Arial" panose="020B0604020202020204" pitchFamily="34" charset="0"/>
              <a:buChar char="•"/>
              <a:defRPr/>
            </a:pPr>
            <a:r>
              <a:rPr lang="sv-SE" sz="1100" baseline="0" dirty="0"/>
              <a:t>Det är främst en </a:t>
            </a:r>
            <a:r>
              <a:rPr lang="sv-SE" sz="1100" b="0" baseline="0" dirty="0"/>
              <a:t>upphandlingsfråga</a:t>
            </a:r>
            <a:r>
              <a:rPr lang="sv-SE" sz="1100" baseline="0" dirty="0"/>
              <a:t>, därför jobbar Varuförsörjningen med att få in förnybara material där så är möjligt.		</a:t>
            </a:r>
          </a:p>
          <a:p>
            <a:pPr marL="3657600" lvl="8" indent="0" defTabSz="954634">
              <a:buFont typeface="Arial" panose="020B0604020202020204" pitchFamily="34" charset="0"/>
              <a:buNone/>
              <a:defRPr/>
            </a:pPr>
            <a:endParaRPr lang="sv-SE" sz="1100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E4D0F-0E9C-4A49-99FD-ED6AE23C957C}" type="slidenum">
              <a:rPr lang="sv-SE" altLang="sv-SE" smtClean="0"/>
              <a:pPr/>
              <a:t>3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233866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endParaRPr lang="sv-SE" sz="1100" b="0" u="none" baseline="0" dirty="0"/>
          </a:p>
          <a:p>
            <a:pPr marL="3657600" lvl="8" indent="0" defTabSz="954634">
              <a:buFont typeface="Arial" panose="020B0604020202020204" pitchFamily="34" charset="0"/>
              <a:buNone/>
              <a:defRPr/>
            </a:pPr>
            <a:endParaRPr lang="sv-SE" sz="1100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E4D0F-0E9C-4A49-99FD-ED6AE23C957C}" type="slidenum">
              <a:rPr lang="sv-SE" altLang="sv-SE" smtClean="0"/>
              <a:pPr/>
              <a:t>4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2144034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endParaRPr lang="sv-SE" sz="1100" b="0" u="none" baseline="0" dirty="0"/>
          </a:p>
          <a:p>
            <a:pPr marL="0" indent="0">
              <a:buFont typeface="+mj-lt"/>
              <a:buNone/>
            </a:pPr>
            <a:r>
              <a:rPr lang="sv-SE" sz="1100" dirty="0"/>
              <a:t>Stor </a:t>
            </a:r>
            <a:r>
              <a:rPr lang="sv-SE" sz="1100" baseline="0" dirty="0"/>
              <a:t>klimatvinst får vi när </a:t>
            </a:r>
            <a:r>
              <a:rPr lang="sv-SE" sz="1100" b="0" baseline="0" dirty="0"/>
              <a:t>vi </a:t>
            </a:r>
            <a:r>
              <a:rPr lang="sv-SE" sz="1100" b="0" dirty="0"/>
              <a:t>ersätta engångsprodukter med flergångsalternativ</a:t>
            </a:r>
          </a:p>
          <a:p>
            <a:pPr marL="636194" lvl="1" indent="-178994">
              <a:buFont typeface="Arial" panose="020B0604020202020204" pitchFamily="34" charset="0"/>
              <a:buChar char="•"/>
            </a:pPr>
            <a:r>
              <a:rPr lang="sv-SE" sz="1100" dirty="0"/>
              <a:t>Det finns livscykelanalyser som </a:t>
            </a:r>
            <a:r>
              <a:rPr lang="sv-SE" sz="1100" baseline="0" dirty="0"/>
              <a:t>visar att det är mindre klimatutsläpp från flergångsprodukter, även om man räknar med diskvatten.</a:t>
            </a:r>
          </a:p>
          <a:p>
            <a:pPr marL="636194" lvl="1" indent="-178994">
              <a:buFont typeface="Arial" panose="020B0604020202020204" pitchFamily="34" charset="0"/>
              <a:buChar char="•"/>
            </a:pPr>
            <a:r>
              <a:rPr lang="sv-SE" sz="1100" baseline="0" dirty="0"/>
              <a:t>När ni fikar, ta gärna en porslinsmugg och använd den hela dagen framför en mugg av engångsmaterial. 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sv-SE" sz="1100" dirty="0"/>
          </a:p>
          <a:p>
            <a:pPr marL="0" indent="0" defTabSz="954634">
              <a:buFont typeface="+mj-lt"/>
              <a:buNone/>
              <a:defRPr/>
            </a:pPr>
            <a:r>
              <a:rPr lang="sv-SE" sz="1100" baseline="0" dirty="0"/>
              <a:t>Diagrammet bygger på ens studie gjord på uppdrag av dåvarande Stockholms läns landsting- </a:t>
            </a: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Rekommendationer för klimatsmarta val av dryckesbägare, WSP 2013 </a:t>
            </a:r>
            <a:r>
              <a:rPr lang="sv-SE" sz="1100" baseline="0" dirty="0"/>
              <a:t>. Flergångsglaset antas användas 200 gånger innan det slängs. </a:t>
            </a:r>
          </a:p>
          <a:p>
            <a:pPr marL="3657600" lvl="8" indent="0" defTabSz="954634">
              <a:buFont typeface="Arial" panose="020B0604020202020204" pitchFamily="34" charset="0"/>
              <a:buNone/>
              <a:defRPr/>
            </a:pPr>
            <a:endParaRPr lang="sv-SE" sz="1100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E4D0F-0E9C-4A49-99FD-ED6AE23C957C}" type="slidenum">
              <a:rPr lang="sv-SE" altLang="sv-SE" smtClean="0"/>
              <a:pPr/>
              <a:t>5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380427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Vad är ett förnybart material?</a:t>
            </a:r>
          </a:p>
          <a:p>
            <a:endParaRPr lang="sv-SE" dirty="0"/>
          </a:p>
          <a:p>
            <a:r>
              <a:rPr lang="sv-SE" dirty="0"/>
              <a:t>Förnybar = biobaserad. Det är ett material som har producerats av förnybara råvaror.</a:t>
            </a:r>
          </a:p>
          <a:p>
            <a:endParaRPr lang="sv-SE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200" dirty="0">
                <a:latin typeface="Century Gothic" panose="020B0502020202020204" pitchFamily="34" charset="0"/>
              </a:rPr>
              <a:t>En förnybar råvara är en naturlig resurs som naturen återproducerar inom överskådlig tid, som tex träd, sockerrör, majs eller biprodukter från jord- och skogsbruket.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sz="1200" dirty="0">
                <a:latin typeface="Century Gothic" panose="020B0502020202020204" pitchFamily="34" charset="0"/>
              </a:rPr>
              <a:t>Fossila råvaror tex olja och gas är ändliga, dvs inte förnybara, eftersom det tar flera miljoner år för dem att bildas.</a:t>
            </a:r>
          </a:p>
          <a:p>
            <a:endParaRPr lang="sv-SE" dirty="0"/>
          </a:p>
          <a:p>
            <a:r>
              <a:rPr lang="sv-SE" dirty="0"/>
              <a:t>Vid förbränning tillför inte förnybara material</a:t>
            </a:r>
            <a:r>
              <a:rPr lang="sv-SE" baseline="0" dirty="0"/>
              <a:t> </a:t>
            </a:r>
            <a:r>
              <a:rPr lang="sv-SE" dirty="0"/>
              <a:t>mer koldioxid till</a:t>
            </a:r>
            <a:r>
              <a:rPr lang="sv-SE" baseline="0" dirty="0"/>
              <a:t> atmosfären än vad den förbrukat som råvara.</a:t>
            </a:r>
          </a:p>
          <a:p>
            <a:r>
              <a:rPr lang="sv-SE" baseline="0" dirty="0"/>
              <a:t>Ett fossilt material däremot, ger ett tillskott av koldioxid till atmosfären vid förbränning → vilket ökar växthuseffekten.</a:t>
            </a:r>
            <a:endParaRPr lang="sv-SE" dirty="0"/>
          </a:p>
          <a:p>
            <a:endParaRPr lang="sv-SE" dirty="0"/>
          </a:p>
          <a:p>
            <a:r>
              <a:rPr lang="sv-SE" dirty="0"/>
              <a:t>Effekter av en förstärkt växthuseffekt:</a:t>
            </a:r>
          </a:p>
          <a:p>
            <a:pPr marL="514350" lvl="1" indent="-342900"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sv-SE" sz="2400" dirty="0">
                <a:latin typeface="Century Gothic" panose="020B0502020202020204" pitchFamily="34" charset="0"/>
              </a:rPr>
              <a:t>Glaciärerna smälter i snabbare takt</a:t>
            </a:r>
            <a:r>
              <a:rPr lang="sv-SE" sz="2400" dirty="0">
                <a:latin typeface="Century Gothic" panose="020B0502020202020204" pitchFamily="34" charset="0"/>
                <a:sym typeface="Symbol" panose="05050102010706020507" pitchFamily="18" charset="2"/>
              </a:rPr>
              <a:t> </a:t>
            </a:r>
            <a:r>
              <a:rPr lang="sv-SE" sz="2250" dirty="0">
                <a:latin typeface="Century Gothic" panose="020B0502020202020204" pitchFamily="34" charset="0"/>
                <a:sym typeface="Symbol" panose="05050102010706020507" pitchFamily="18" charset="2"/>
              </a:rPr>
              <a:t> </a:t>
            </a:r>
            <a:r>
              <a:rPr lang="sv-SE" sz="2250" dirty="0">
                <a:latin typeface="Century Gothic" panose="020B0502020202020204" pitchFamily="34" charset="0"/>
              </a:rPr>
              <a:t>Havsytan stiger</a:t>
            </a:r>
          </a:p>
          <a:p>
            <a:pPr marL="514350" lvl="1" indent="-342900"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sv-SE" sz="2400" dirty="0">
                <a:latin typeface="Century Gothic" panose="020B0502020202020204" pitchFamily="34" charset="0"/>
              </a:rPr>
              <a:t>Haven blir varmare och surare</a:t>
            </a:r>
          </a:p>
          <a:p>
            <a:pPr marL="514350" lvl="1" indent="-342900"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sv-SE" sz="2400" dirty="0">
                <a:latin typeface="Century Gothic" panose="020B0502020202020204" pitchFamily="34" charset="0"/>
              </a:rPr>
              <a:t>Extremväder – stormar, översvämningar och värmeböljor, torka</a:t>
            </a:r>
          </a:p>
          <a:p>
            <a:pPr marL="514350" lvl="1" indent="-342900"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sv-SE" sz="2400" dirty="0">
                <a:latin typeface="Century Gothic" panose="020B0502020202020204" pitchFamily="34" charset="0"/>
              </a:rPr>
              <a:t>Förändrad utbredning av smittbärande djur</a:t>
            </a:r>
          </a:p>
          <a:p>
            <a:pPr marL="514350" lvl="1" indent="-342900"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sv-SE" sz="2400" dirty="0">
                <a:latin typeface="Century Gothic" panose="020B0502020202020204" pitchFamily="34" charset="0"/>
              </a:rPr>
              <a:t>Ökad spridning av globala sjukdomar</a:t>
            </a:r>
          </a:p>
          <a:p>
            <a:endParaRPr lang="sv-SE" alt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5271C-582E-49A3-8710-CC206E8C550F}" type="slidenum">
              <a:rPr lang="sv-SE" smtClean="0"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09918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5271C-582E-49A3-8710-CC206E8C550F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46470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5271C-582E-49A3-8710-CC206E8C550F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76181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5271C-582E-49A3-8710-CC206E8C550F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2850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6E06E-827F-49A9-B0DA-3E391758BFD1}" type="datetime1">
              <a:rPr lang="sv-SE" smtClean="0"/>
              <a:t>2024-04-09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1F0B-481C-400D-ADDC-A4DD0C6A530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04173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6DD42-9839-4215-BE2C-567E8B52F031}" type="datetime1">
              <a:rPr lang="sv-SE" smtClean="0"/>
              <a:t>2024-04-09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1F0B-481C-400D-ADDC-A4DD0C6A530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7361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2669F-7743-4543-93C7-A0F5AFD1EC55}" type="datetime1">
              <a:rPr lang="sv-SE" smtClean="0"/>
              <a:t>2024-04-09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1F0B-481C-400D-ADDC-A4DD0C6A530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54523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AEDA2-940E-4580-A205-5860D676F6C7}" type="datetime1">
              <a:rPr lang="sv-SE" smtClean="0"/>
              <a:t>2024-04-09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1F0B-481C-400D-ADDC-A4DD0C6A530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89521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4E627-5680-4685-BF48-D286EFAEA080}" type="datetime1">
              <a:rPr lang="sv-SE" smtClean="0"/>
              <a:t>2024-04-09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1F0B-481C-400D-ADDC-A4DD0C6A530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08070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39BC-2FB0-4624-8AFC-4DE67BCFEF35}" type="datetime1">
              <a:rPr lang="sv-SE" smtClean="0"/>
              <a:t>2024-04-09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1F0B-481C-400D-ADDC-A4DD0C6A530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765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A379F-21E9-4FC3-B2F3-E5010D6CF12B}" type="datetime1">
              <a:rPr lang="sv-SE" smtClean="0"/>
              <a:t>2024-04-09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1F0B-481C-400D-ADDC-A4DD0C6A530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83970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2D52-3BB5-45DB-89BA-B1780D1273D3}" type="datetime1">
              <a:rPr lang="sv-SE" smtClean="0"/>
              <a:t>2024-04-09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1F0B-481C-400D-ADDC-A4DD0C6A530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70331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B197C-A267-4923-8B48-AA9BBBDDEEE9}" type="datetime1">
              <a:rPr lang="sv-SE" smtClean="0"/>
              <a:t>2024-04-09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1F0B-481C-400D-ADDC-A4DD0C6A530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14487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A9E35-E78C-48F8-83FA-529D1C782105}" type="datetime1">
              <a:rPr lang="sv-SE" smtClean="0"/>
              <a:t>2024-04-09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1F0B-481C-400D-ADDC-A4DD0C6A530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16233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C5C57-AEF9-49F9-B8FF-4745E0912641}" type="datetime1">
              <a:rPr lang="sv-SE" smtClean="0"/>
              <a:t>2024-04-09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51F0B-481C-400D-ADDC-A4DD0C6A530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39003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B8523-8D81-441D-A4D4-03A487E84EEA}" type="datetime1">
              <a:rPr lang="sv-SE" smtClean="0"/>
              <a:t>2024-04-09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51F0B-481C-400D-ADDC-A4DD0C6A530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59095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upphandling@varuforsorjningen.s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jpeg"/><Relationship Id="rId7" Type="http://schemas.microsoft.com/office/2007/relationships/hdphoto" Target="../media/hdphoto2.wd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Relationship Id="rId9" Type="http://schemas.microsoft.com/office/2007/relationships/hdphoto" Target="../media/hdphoto3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hdphoto" Target="../media/hdphoto4.wdp"/><Relationship Id="rId3" Type="http://schemas.openxmlformats.org/officeDocument/2006/relationships/image" Target="../media/image10.jpe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30928" y="644237"/>
            <a:ext cx="8485908" cy="2514599"/>
          </a:xfrm>
        </p:spPr>
        <p:txBody>
          <a:bodyPr>
            <a:normAutofit/>
          </a:bodyPr>
          <a:lstStyle/>
          <a:p>
            <a:r>
              <a:rPr lang="sv-SE" altLang="sv-SE" dirty="0"/>
              <a:t>Miljönyttan vid upphandling:</a:t>
            </a:r>
            <a:br>
              <a:rPr lang="sv-SE" altLang="sv-SE" dirty="0"/>
            </a:br>
            <a:r>
              <a:rPr lang="sv-SE" altLang="sv-SE" dirty="0"/>
              <a:t>Papper och plast </a:t>
            </a:r>
            <a:endParaRPr lang="sv-SE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AC2954E9-6F11-46EA-94AB-18A7E1A20112}"/>
              </a:ext>
            </a:extLst>
          </p:cNvPr>
          <p:cNvSpPr txBox="1"/>
          <p:nvPr/>
        </p:nvSpPr>
        <p:spPr>
          <a:xfrm>
            <a:off x="879764" y="3699164"/>
            <a:ext cx="91370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Avtalstid: 2024-03-01 – 2026-02-21 (kan förlängas till 2028-02-21 )</a:t>
            </a:r>
          </a:p>
          <a:p>
            <a:endParaRPr lang="sv-SE" dirty="0">
              <a:highlight>
                <a:srgbClr val="FFFF00"/>
              </a:highlight>
            </a:endParaRPr>
          </a:p>
          <a:p>
            <a:r>
              <a:rPr lang="sv-SE" dirty="0"/>
              <a:t>Information om sortimentet: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Support, </a:t>
            </a:r>
            <a:r>
              <a:rPr lang="sv-SE" dirty="0">
                <a:hlinkClick r:id="rId3"/>
              </a:rPr>
              <a:t>upphandling@varuforsorjningen.se</a:t>
            </a:r>
            <a:endParaRPr lang="sv-SE" dirty="0"/>
          </a:p>
          <a:p>
            <a:endParaRPr lang="sv-SE" dirty="0"/>
          </a:p>
          <a:p>
            <a:r>
              <a:rPr lang="sv-SE" dirty="0"/>
              <a:t>Kontakt;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Frågor om sortimentet - </a:t>
            </a:r>
            <a:r>
              <a:rPr lang="sv-SE" dirty="0">
                <a:hlinkClick r:id="rId3"/>
              </a:rPr>
              <a:t>upphandling@varuforsorjningen.se</a:t>
            </a:r>
            <a:r>
              <a:rPr lang="sv-SE" dirty="0"/>
              <a:t>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Miljöfrågor - Miljösamordnare i din region</a:t>
            </a:r>
          </a:p>
        </p:txBody>
      </p:sp>
      <p:pic>
        <p:nvPicPr>
          <p:cNvPr id="7" name="Bild 1" descr="J:\Loggor\Varuförsörjningen2007\Dokument\Varu_200dpi.jpg">
            <a:extLst>
              <a:ext uri="{FF2B5EF4-FFF2-40B4-BE49-F238E27FC236}">
                <a16:creationId xmlns:a16="http://schemas.microsoft.com/office/drawing/2014/main" id="{F626CBAD-8F1F-4319-9179-0D4AE152C863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1855" y="6168887"/>
            <a:ext cx="2180991" cy="4564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0189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Background">
            <a:extLst>
              <a:ext uri="{FF2B5EF4-FFF2-40B4-BE49-F238E27FC236}">
                <a16:creationId xmlns:a16="http://schemas.microsoft.com/office/drawing/2014/main" id="{7DE220E6-BA55-4F04-B3C4-F4985F3E7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3" name="tint">
            <a:extLst>
              <a:ext uri="{FF2B5EF4-FFF2-40B4-BE49-F238E27FC236}">
                <a16:creationId xmlns:a16="http://schemas.microsoft.com/office/drawing/2014/main" id="{5AE190BC-D2FD-433E-AB89-0DF68EFD6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5644" y="0"/>
            <a:ext cx="1046356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43E8FEA2-54EE-4F84-B5DB-A055A7D805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16444" y="0"/>
            <a:ext cx="6075554" cy="6858000"/>
          </a:xfrm>
          <a:prstGeom prst="rect">
            <a:avLst/>
          </a:prstGeom>
          <a:ln>
            <a:noFill/>
          </a:ln>
          <a:effectLst>
            <a:outerShdw blurRad="508000" dist="190500" dir="5460000" sx="93000" sy="93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ubrik 1">
            <a:extLst>
              <a:ext uri="{FF2B5EF4-FFF2-40B4-BE49-F238E27FC236}">
                <a16:creationId xmlns:a16="http://schemas.microsoft.com/office/drawing/2014/main" id="{C00C1408-B0FE-4414-9B39-DD2CF7559E6A}"/>
              </a:ext>
            </a:extLst>
          </p:cNvPr>
          <p:cNvSpPr txBox="1">
            <a:spLocks/>
          </p:cNvSpPr>
          <p:nvPr/>
        </p:nvSpPr>
        <p:spPr>
          <a:xfrm>
            <a:off x="6816432" y="762001"/>
            <a:ext cx="4554680" cy="17082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Återvinning</a:t>
            </a:r>
            <a:b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40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" name="Bildobjekt 1" descr="3D Recycle Logo | Please give attribution to 'ccPixs.com ...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1367" y="1276761"/>
            <a:ext cx="4541003" cy="4304482"/>
          </a:xfrm>
          <a:prstGeom prst="rect">
            <a:avLst/>
          </a:prstGeom>
        </p:spPr>
      </p:pic>
      <p:sp>
        <p:nvSpPr>
          <p:cNvPr id="14" name="Platshållare för innehåll 2">
            <a:extLst>
              <a:ext uri="{FF2B5EF4-FFF2-40B4-BE49-F238E27FC236}">
                <a16:creationId xmlns:a16="http://schemas.microsoft.com/office/drawing/2014/main" id="{C7826D71-EBC2-46D2-BD56-A9C3EA69E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3698" y="2166351"/>
            <a:ext cx="4554680" cy="376983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sv-SE" sz="1800" dirty="0"/>
              <a:t>Pappersmuggar och papperstallrikar sorteras som pappersförpackning (tömda och synbart rena)</a:t>
            </a:r>
          </a:p>
          <a:p>
            <a:pPr marL="0" indent="0">
              <a:buNone/>
              <a:defRPr/>
            </a:pPr>
            <a:endParaRPr lang="sv-SE" sz="1800" dirty="0"/>
          </a:p>
          <a:p>
            <a:pPr>
              <a:defRPr/>
            </a:pPr>
            <a:r>
              <a:rPr lang="sv-SE" sz="1800" dirty="0"/>
              <a:t>En engångsmatlåda i plast sorteras som plastförpackning, matlådor i papper samt </a:t>
            </a:r>
            <a:r>
              <a:rPr lang="sv-SE" sz="1800" dirty="0" err="1"/>
              <a:t>bagasse</a:t>
            </a:r>
            <a:r>
              <a:rPr lang="sv-SE" sz="1800" dirty="0"/>
              <a:t> sorteras som pappersförpackning</a:t>
            </a:r>
          </a:p>
          <a:p>
            <a:pPr marL="0" indent="0">
              <a:buNone/>
              <a:defRPr/>
            </a:pPr>
            <a:endParaRPr lang="sv-SE" sz="1800" dirty="0"/>
          </a:p>
          <a:p>
            <a:pPr>
              <a:defRPr/>
            </a:pPr>
            <a:r>
              <a:rPr lang="sv-SE" sz="1800" dirty="0"/>
              <a:t>De flesta plast-matlådor är nu transparanta eller vita, vilket gör dem lättare att återvinna än svarta lådor.</a:t>
            </a:r>
          </a:p>
        </p:txBody>
      </p:sp>
      <p:pic>
        <p:nvPicPr>
          <p:cNvPr id="16" name="Bild 1" descr="J:\Loggor\Varuförsörjningen2007\Dokument\Varu_200dpi.jpg">
            <a:extLst>
              <a:ext uri="{FF2B5EF4-FFF2-40B4-BE49-F238E27FC236}">
                <a16:creationId xmlns:a16="http://schemas.microsoft.com/office/drawing/2014/main" id="{10B4E7F7-58C0-4B88-9D2F-D52B62729B99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1855" y="6168887"/>
            <a:ext cx="2180991" cy="4564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46694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ubrik 1">
            <a:extLst>
              <a:ext uri="{FF2B5EF4-FFF2-40B4-BE49-F238E27FC236}">
                <a16:creationId xmlns:a16="http://schemas.microsoft.com/office/drawing/2014/main" id="{C00C1408-B0FE-4414-9B39-DD2CF7559E6A}"/>
              </a:ext>
            </a:extLst>
          </p:cNvPr>
          <p:cNvSpPr txBox="1">
            <a:spLocks/>
          </p:cNvSpPr>
          <p:nvPr/>
        </p:nvSpPr>
        <p:spPr>
          <a:xfrm>
            <a:off x="838200" y="557188"/>
            <a:ext cx="10515600" cy="11334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EU förbjuder vissa artiklar </a:t>
            </a:r>
            <a:br>
              <a:rPr 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36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6" name="Bild 1" descr="J:\Loggor\Varuförsörjningen2007\Dokument\Varu_200dpi.jpg">
            <a:extLst>
              <a:ext uri="{FF2B5EF4-FFF2-40B4-BE49-F238E27FC236}">
                <a16:creationId xmlns:a16="http://schemas.microsoft.com/office/drawing/2014/main" id="{10B4E7F7-58C0-4B88-9D2F-D52B62729B9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1855" y="6168887"/>
            <a:ext cx="2180991" cy="45641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0" name="Platshållare för innehåll 2">
            <a:extLst>
              <a:ext uri="{FF2B5EF4-FFF2-40B4-BE49-F238E27FC236}">
                <a16:creationId xmlns:a16="http://schemas.microsoft.com/office/drawing/2014/main" id="{0C211715-1946-C793-04FC-A1FD2FF351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8673069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600379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J:\Loggor\Varuförsörjningen2007\Dokument\VaruText_200dp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000" y="1980000"/>
            <a:ext cx="9257523" cy="2887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2905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altLang="sv-SE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Varuförsörjningens</a:t>
            </a:r>
            <a:r>
              <a:rPr lang="en-US" altLang="sv-SE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sv-SE" sz="4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riktlinjer</a:t>
            </a:r>
            <a:r>
              <a:rPr lang="en-US" altLang="sv-SE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för </a:t>
            </a:r>
            <a:r>
              <a:rPr lang="en-US" altLang="sv-SE" sz="4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hållbar</a:t>
            </a:r>
            <a:r>
              <a:rPr lang="en-US" altLang="sv-SE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upphandling</a:t>
            </a:r>
            <a:endParaRPr lang="en-US" sz="48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71EBE1D9-74AB-46CB-A24A-D6A3A7D8552D}"/>
              </a:ext>
            </a:extLst>
          </p:cNvPr>
          <p:cNvSpPr txBox="1"/>
          <p:nvPr/>
        </p:nvSpPr>
        <p:spPr>
          <a:xfrm>
            <a:off x="1045028" y="3017522"/>
            <a:ext cx="9941319" cy="31246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lvl="2">
              <a:lnSpc>
                <a:spcPct val="90000"/>
              </a:lnSpc>
              <a:spcBef>
                <a:spcPts val="1000"/>
              </a:spcBef>
            </a:pPr>
            <a:r>
              <a:rPr lang="sv-SE" sz="2400"/>
              <a:t>I Varuförsörjningens riktlinjer för hållbar upphandling står det att klimatpåverkan från engångsmaterial ska minimeras genom att prioritera:</a:t>
            </a:r>
          </a:p>
          <a:p>
            <a:pPr marL="1143000" lvl="2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sv-SE" sz="2400" dirty="0"/>
              <a:t>Materialsnåla produkter</a:t>
            </a:r>
          </a:p>
          <a:p>
            <a:pPr marL="1143000" lvl="2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sv-SE" sz="2400" dirty="0"/>
              <a:t>Produkter framställda av återvunnet material</a:t>
            </a:r>
          </a:p>
          <a:p>
            <a:pPr marL="1143000" lvl="2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sv-SE" sz="2400" dirty="0"/>
              <a:t>Produkter framställda av förnybara material</a:t>
            </a:r>
          </a:p>
          <a:p>
            <a:pPr marL="685800" lvl="2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0" lvl="2">
              <a:lnSpc>
                <a:spcPct val="90000"/>
              </a:lnSpc>
              <a:spcBef>
                <a:spcPts val="1000"/>
              </a:spcBef>
            </a:pPr>
            <a:r>
              <a:rPr lang="sv-SE" sz="2400" dirty="0"/>
              <a:t>Riktlinjerna antas av de fem regionernas gemensamma politiska nämnd.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sv-SE" sz="2400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Bild 1" descr="J:\Loggor\Varuförsörjningen2007\Dokument\Varu_200dpi.jpg">
            <a:extLst>
              <a:ext uri="{FF2B5EF4-FFF2-40B4-BE49-F238E27FC236}">
                <a16:creationId xmlns:a16="http://schemas.microsoft.com/office/drawing/2014/main" id="{9B3DB160-85EC-4FCB-9B73-CA2727314B5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1855" y="6168887"/>
            <a:ext cx="2180991" cy="4564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4695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ruta 8"/>
          <p:cNvSpPr txBox="1"/>
          <p:nvPr/>
        </p:nvSpPr>
        <p:spPr>
          <a:xfrm>
            <a:off x="775136" y="2823192"/>
            <a:ext cx="2891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/>
              <a:t>Minska användningen</a:t>
            </a:r>
            <a:endParaRPr lang="sv-SE" sz="2400" b="1" dirty="0"/>
          </a:p>
        </p:txBody>
      </p:sp>
      <p:sp>
        <p:nvSpPr>
          <p:cNvPr id="11" name="textruta 10"/>
          <p:cNvSpPr txBox="1"/>
          <p:nvPr/>
        </p:nvSpPr>
        <p:spPr>
          <a:xfrm>
            <a:off x="4186411" y="2845258"/>
            <a:ext cx="40802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>
                <a:sym typeface="Wingdings" panose="05000000000000000000" pitchFamily="2" charset="2"/>
              </a:rPr>
              <a:t>Flergångs istället för engångs</a:t>
            </a:r>
            <a:endParaRPr lang="sv-SE" sz="2400" b="1" dirty="0"/>
          </a:p>
        </p:txBody>
      </p:sp>
      <p:sp>
        <p:nvSpPr>
          <p:cNvPr id="12" name="textruta 11"/>
          <p:cNvSpPr txBox="1"/>
          <p:nvPr/>
        </p:nvSpPr>
        <p:spPr>
          <a:xfrm>
            <a:off x="8785994" y="2598003"/>
            <a:ext cx="2954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/>
              <a:t>Förnybart, eller återvunnet material</a:t>
            </a:r>
            <a:endParaRPr lang="sv-SE" sz="2400" b="1" dirty="0"/>
          </a:p>
        </p:txBody>
      </p:sp>
      <p:sp>
        <p:nvSpPr>
          <p:cNvPr id="13" name="Rubrik 1">
            <a:extLst>
              <a:ext uri="{FF2B5EF4-FFF2-40B4-BE49-F238E27FC236}">
                <a16:creationId xmlns:a16="http://schemas.microsoft.com/office/drawing/2014/main" id="{C00C1408-B0FE-4414-9B39-DD2CF7559E6A}"/>
              </a:ext>
            </a:extLst>
          </p:cNvPr>
          <p:cNvSpPr txBox="1">
            <a:spLocks/>
          </p:cNvSpPr>
          <p:nvPr/>
        </p:nvSpPr>
        <p:spPr>
          <a:xfrm>
            <a:off x="838200" y="5184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Klimatpåverkan</a:t>
            </a:r>
            <a:br>
              <a:rPr lang="sv-SE" dirty="0"/>
            </a:br>
            <a:endParaRPr lang="sv-SE" dirty="0"/>
          </a:p>
          <a:p>
            <a:endParaRPr lang="sv-SE" sz="3000" dirty="0">
              <a:latin typeface="Century Gothic" panose="020B0502020202020204" pitchFamily="34" charset="0"/>
            </a:endParaRPr>
          </a:p>
          <a:p>
            <a:r>
              <a:rPr lang="sv-SE" sz="3000" dirty="0">
                <a:latin typeface="Century Gothic" panose="020B0502020202020204" pitchFamily="34" charset="0"/>
              </a:rPr>
              <a:t>Tre sätt att minska klimatpåverkan från varugruppen papper och plast</a:t>
            </a:r>
          </a:p>
        </p:txBody>
      </p:sp>
      <p:pic>
        <p:nvPicPr>
          <p:cNvPr id="16" name="Bild 1" descr="J:\Loggor\Varuförsörjningen2007\Dokument\Varu_200dpi.jpg">
            <a:extLst>
              <a:ext uri="{FF2B5EF4-FFF2-40B4-BE49-F238E27FC236}">
                <a16:creationId xmlns:a16="http://schemas.microsoft.com/office/drawing/2014/main" id="{10B4E7F7-58C0-4B88-9D2F-D52B62729B9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1855" y="6168887"/>
            <a:ext cx="2180991" cy="4564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MUGG 25CL VIT PORSLI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9044" l="0" r="100000">
                        <a14:foregroundMark x1="14833" y1="92161" x2="14833" y2="92161"/>
                        <a14:foregroundMark x1="73000" y1="85660" x2="73000" y2="85660"/>
                        <a14:foregroundMark x1="71833" y1="89675" x2="71833" y2="89675"/>
                        <a14:foregroundMark x1="70167" y1="88910" x2="70167" y2="88910"/>
                        <a14:foregroundMark x1="79167" y1="73996" x2="79167" y2="73996"/>
                        <a14:foregroundMark x1="75167" y1="81262" x2="75167" y2="81262"/>
                        <a14:foregroundMark x1="75833" y1="78585" x2="75833" y2="785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2845" y="3795678"/>
            <a:ext cx="2106310" cy="1836000"/>
          </a:xfrm>
          <a:prstGeom prst="rect">
            <a:avLst/>
          </a:prstGeom>
          <a:noFill/>
          <a:effectLst>
            <a:innerShdw blurRad="114300">
              <a:prstClr val="black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ruta 14"/>
          <p:cNvSpPr txBox="1"/>
          <p:nvPr/>
        </p:nvSpPr>
        <p:spPr>
          <a:xfrm>
            <a:off x="1077706" y="5573641"/>
            <a:ext cx="22868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600" dirty="0"/>
          </a:p>
        </p:txBody>
      </p:sp>
      <p:pic>
        <p:nvPicPr>
          <p:cNvPr id="3" name="Picture 2" descr="Bild på art nr 47221">
            <a:extLst>
              <a:ext uri="{FF2B5EF4-FFF2-40B4-BE49-F238E27FC236}">
                <a16:creationId xmlns:a16="http://schemas.microsoft.com/office/drawing/2014/main" id="{7D483975-8867-F313-218F-590828B9BA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202" b="99387" l="667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6386" y="3917603"/>
            <a:ext cx="2930339" cy="15921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Fryspåse PINGVIN ECO LLD 5L 22my 30/fp">
            <a:extLst>
              <a:ext uri="{FF2B5EF4-FFF2-40B4-BE49-F238E27FC236}">
                <a16:creationId xmlns:a16="http://schemas.microsoft.com/office/drawing/2014/main" id="{5D02FEAE-65CC-4F60-82F6-E05EDEAC7B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4300" b="24299"/>
          <a:stretch/>
        </p:blipFill>
        <p:spPr bwMode="auto">
          <a:xfrm>
            <a:off x="7882233" y="3795677"/>
            <a:ext cx="4762500" cy="183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0433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030">
            <a:extLst>
              <a:ext uri="{FF2B5EF4-FFF2-40B4-BE49-F238E27FC236}">
                <a16:creationId xmlns:a16="http://schemas.microsoft.com/office/drawing/2014/main" id="{2CB962CF-61A3-4EF9-94F6-7C59B0329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ubrik 1">
            <a:extLst>
              <a:ext uri="{FF2B5EF4-FFF2-40B4-BE49-F238E27FC236}">
                <a16:creationId xmlns:a16="http://schemas.microsoft.com/office/drawing/2014/main" id="{C00C1408-B0FE-4414-9B39-DD2CF7559E6A}"/>
              </a:ext>
            </a:extLst>
          </p:cNvPr>
          <p:cNvSpPr txBox="1">
            <a:spLocks/>
          </p:cNvSpPr>
          <p:nvPr/>
        </p:nvSpPr>
        <p:spPr>
          <a:xfrm>
            <a:off x="838200" y="556337"/>
            <a:ext cx="6797405" cy="16514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4000" dirty="0"/>
              <a:t>Minska </a:t>
            </a:r>
            <a:r>
              <a:rPr lang="sv-SE" sz="4000" dirty="0"/>
              <a:t>användningen</a:t>
            </a:r>
            <a:r>
              <a:rPr lang="en-US" sz="4000" dirty="0"/>
              <a:t> 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2" name="textruta 1"/>
          <p:cNvSpPr txBox="1"/>
          <p:nvPr/>
        </p:nvSpPr>
        <p:spPr>
          <a:xfrm>
            <a:off x="838200" y="2401330"/>
            <a:ext cx="6797405" cy="37193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sv-SE" sz="2000" dirty="0"/>
              <a:t>Genom ändrade arbetssätt kan onödig användning minskas. Det gäller till exempel:</a:t>
            </a:r>
          </a:p>
          <a:p>
            <a:pPr marL="285750" indent="-2286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SE" sz="2000" dirty="0"/>
              <a:t>Britspapper – använd bara om patienten är avklädd. Välj  gärna mindre ark istället för rullar. </a:t>
            </a:r>
          </a:p>
          <a:p>
            <a:pPr marL="285750" indent="-2286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SE" sz="2000" dirty="0"/>
              <a:t>Soppåsar – se över om antalet sopkorgar kan minska eller om de kan tömmas mer sällan. </a:t>
            </a:r>
          </a:p>
          <a:p>
            <a:pPr marL="285750" indent="-2286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SE" sz="2000" dirty="0"/>
              <a:t>Sugrör – underlättar för vissa patienter men kan tas bort ibland</a:t>
            </a:r>
          </a:p>
          <a:p>
            <a:pPr marL="28575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sv-SE" sz="2000" dirty="0"/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v-SE" sz="2000" dirty="0"/>
              <a:t>Du kan ta hjälp av miljösamordnare i din region. </a:t>
            </a:r>
          </a:p>
        </p:txBody>
      </p:sp>
      <p:pic>
        <p:nvPicPr>
          <p:cNvPr id="3" name="Picture 2" descr="UNDERL PA 57X80CM F BRITS">
            <a:extLst>
              <a:ext uri="{FF2B5EF4-FFF2-40B4-BE49-F238E27FC236}">
                <a16:creationId xmlns:a16="http://schemas.microsoft.com/office/drawing/2014/main" id="{C6662A49-0BC0-DCEB-EDAC-8962F4AC1E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297281" y="3673882"/>
            <a:ext cx="3742347" cy="2262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UNDERL NW 40CMX200M F BRITS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auto">
          <a:xfrm>
            <a:off x="8297282" y="1606571"/>
            <a:ext cx="3793783" cy="1802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Bild 1" descr="J:\Loggor\Varuförsörjningen2007\Dokument\Varu_200dpi.jpg">
            <a:extLst>
              <a:ext uri="{FF2B5EF4-FFF2-40B4-BE49-F238E27FC236}">
                <a16:creationId xmlns:a16="http://schemas.microsoft.com/office/drawing/2014/main" id="{10B4E7F7-58C0-4B88-9D2F-D52B62729B99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1855" y="6168887"/>
            <a:ext cx="2180991" cy="4564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0117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ubrik 1">
            <a:extLst>
              <a:ext uri="{FF2B5EF4-FFF2-40B4-BE49-F238E27FC236}">
                <a16:creationId xmlns:a16="http://schemas.microsoft.com/office/drawing/2014/main" id="{C00C1408-B0FE-4414-9B39-DD2CF7559E6A}"/>
              </a:ext>
            </a:extLst>
          </p:cNvPr>
          <p:cNvSpPr txBox="1">
            <a:spLocks/>
          </p:cNvSpPr>
          <p:nvPr/>
        </p:nvSpPr>
        <p:spPr>
          <a:xfrm>
            <a:off x="838200" y="4233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Välj flergångsprodukter</a:t>
            </a:r>
            <a:br>
              <a:rPr lang="sv-SE" dirty="0"/>
            </a:br>
            <a:endParaRPr lang="sv-SE" sz="3000" dirty="0">
              <a:latin typeface="Century Gothic" panose="020B0502020202020204" pitchFamily="34" charset="0"/>
            </a:endParaRPr>
          </a:p>
        </p:txBody>
      </p:sp>
      <p:pic>
        <p:nvPicPr>
          <p:cNvPr id="16" name="Bild 1" descr="J:\Loggor\Varuförsörjningen2007\Dokument\Varu_200dpi.jpg">
            <a:extLst>
              <a:ext uri="{FF2B5EF4-FFF2-40B4-BE49-F238E27FC236}">
                <a16:creationId xmlns:a16="http://schemas.microsoft.com/office/drawing/2014/main" id="{10B4E7F7-58C0-4B88-9D2F-D52B62729B9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1855" y="6168887"/>
            <a:ext cx="2180991" cy="45641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ruta 1"/>
          <p:cNvSpPr txBox="1"/>
          <p:nvPr/>
        </p:nvSpPr>
        <p:spPr>
          <a:xfrm>
            <a:off x="576878" y="1737267"/>
            <a:ext cx="6882701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/>
              <a:t>Välj flergångsprodukter när det är möjligt. De har lägre klimatpåverkan, lägre kostnader och ger mindre avfall än engångsprodukter. Det gäller exempelvis: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Dryckesbägare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Tallrikar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Bestick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Äggkoppar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400" dirty="0"/>
          </a:p>
          <a:p>
            <a:r>
              <a:rPr lang="sv-SE" sz="2400" dirty="0"/>
              <a:t>Vissa regioner har matlådor som kan användas flera gånger - kolla med din region. </a:t>
            </a:r>
          </a:p>
          <a:p>
            <a:endParaRPr lang="sv-SE" sz="4400" dirty="0"/>
          </a:p>
        </p:txBody>
      </p:sp>
      <p:grpSp>
        <p:nvGrpSpPr>
          <p:cNvPr id="21" name="Grupp 20"/>
          <p:cNvGrpSpPr>
            <a:grpSpLocks/>
          </p:cNvGrpSpPr>
          <p:nvPr/>
        </p:nvGrpSpPr>
        <p:grpSpPr bwMode="auto">
          <a:xfrm>
            <a:off x="7278546" y="851629"/>
            <a:ext cx="5370257" cy="5154741"/>
            <a:chOff x="4264526" y="1907793"/>
            <a:chExt cx="4879472" cy="4418579"/>
          </a:xfrm>
        </p:grpSpPr>
        <p:graphicFrame>
          <p:nvGraphicFramePr>
            <p:cNvPr id="22" name="Diagram 2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288261154"/>
                </p:ext>
              </p:extLst>
            </p:nvPr>
          </p:nvGraphicFramePr>
          <p:xfrm>
            <a:off x="4264526" y="1907793"/>
            <a:ext cx="4879472" cy="441857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pic>
          <p:nvPicPr>
            <p:cNvPr id="23" name="Picture 2" descr="Bild på art nr 40122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11500" y="4117082"/>
              <a:ext cx="861784" cy="11805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Bildobjekt 1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0481" y="3455059"/>
              <a:ext cx="1160665" cy="1193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5816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 t="3258" r="743" b="10531"/>
          <a:stretch/>
        </p:blipFill>
        <p:spPr>
          <a:xfrm>
            <a:off x="-1" y="2057400"/>
            <a:ext cx="12049029" cy="4780309"/>
          </a:xfrm>
          <a:prstGeom prst="rect">
            <a:avLst/>
          </a:prstGeom>
        </p:spPr>
      </p:pic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031923"/>
            <a:ext cx="10806954" cy="1858297"/>
          </a:xfrm>
        </p:spPr>
        <p:txBody>
          <a:bodyPr>
            <a:normAutofit/>
          </a:bodyPr>
          <a:lstStyle/>
          <a:p>
            <a:pPr marL="0" lvl="1" indent="0">
              <a:spcBef>
                <a:spcPts val="1000"/>
              </a:spcBef>
              <a:buNone/>
            </a:pPr>
            <a:r>
              <a:rPr lang="sv-SE" sz="2000" dirty="0">
                <a:latin typeface="Century Gothic" panose="020B0502020202020204" pitchFamily="34" charset="0"/>
              </a:rPr>
              <a:t>En förnybar (=biobaserad) råvara är en naturlig resurs som naturen kan nybilda i samma takt som den används, exempelvis trä, majs eller biprodukter från jordbruket. </a:t>
            </a:r>
          </a:p>
          <a:p>
            <a:pPr marL="0" lvl="1" indent="0">
              <a:spcBef>
                <a:spcPts val="1000"/>
              </a:spcBef>
              <a:buNone/>
            </a:pPr>
            <a:r>
              <a:rPr lang="sv-SE" sz="2000" dirty="0">
                <a:latin typeface="Century Gothic" panose="020B0502020202020204" pitchFamily="34" charset="0"/>
              </a:rPr>
              <a:t>Fossila råvaror som olja och gas är ändliga, alltså inte förnybara, eftersom det tar flera miljoner år för dem att bildas. </a:t>
            </a:r>
          </a:p>
        </p:txBody>
      </p:sp>
      <p:sp>
        <p:nvSpPr>
          <p:cNvPr id="7" name="Rubrik 1">
            <a:extLst>
              <a:ext uri="{FF2B5EF4-FFF2-40B4-BE49-F238E27FC236}">
                <a16:creationId xmlns:a16="http://schemas.microsoft.com/office/drawing/2014/main" id="{7D28E5EE-CE58-44E5-BA22-5062C58232FF}"/>
              </a:ext>
            </a:extLst>
          </p:cNvPr>
          <p:cNvSpPr txBox="1">
            <a:spLocks/>
          </p:cNvSpPr>
          <p:nvPr/>
        </p:nvSpPr>
        <p:spPr>
          <a:xfrm>
            <a:off x="838200" y="-10343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Förnybart material - Vad är det?</a:t>
            </a:r>
            <a:endParaRPr lang="sv-SE" dirty="0"/>
          </a:p>
        </p:txBody>
      </p:sp>
      <p:pic>
        <p:nvPicPr>
          <p:cNvPr id="9" name="Bild 1" descr="J:\Loggor\Varuförsörjningen2007\Dokument\Varu_200dpi.jpg">
            <a:extLst>
              <a:ext uri="{FF2B5EF4-FFF2-40B4-BE49-F238E27FC236}">
                <a16:creationId xmlns:a16="http://schemas.microsoft.com/office/drawing/2014/main" id="{B3451803-895F-46DB-A2CC-6E67D1957B0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1855" y="6168887"/>
            <a:ext cx="2180991" cy="4564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2230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7826D71-EBC2-46D2-BD56-A9C3EA69E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9927"/>
            <a:ext cx="8957187" cy="197221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sv-SE" sz="2200" dirty="0">
                <a:latin typeface="Century Gothic" panose="020B0502020202020204" pitchFamily="34" charset="0"/>
              </a:rPr>
              <a:t>Plast kan idag framställas helt eller delvis från biomassa, det vill säga från växtriket. Till exempel från majs, sockerrör eller cellulosa.</a:t>
            </a:r>
          </a:p>
          <a:p>
            <a:pPr>
              <a:defRPr/>
            </a:pPr>
            <a:r>
              <a:rPr lang="sv-SE" sz="2200" dirty="0">
                <a:latin typeface="Century Gothic" panose="020B0502020202020204" pitchFamily="34" charset="0"/>
              </a:rPr>
              <a:t>Biobaserad plast spar på fossila resurser och minskar utsläppen av växthusgaser. </a:t>
            </a:r>
          </a:p>
          <a:p>
            <a:pPr>
              <a:defRPr/>
            </a:pPr>
            <a:r>
              <a:rPr lang="sv-SE" sz="2200" dirty="0">
                <a:latin typeface="Century Gothic" panose="020B0502020202020204" pitchFamily="34" charset="0"/>
              </a:rPr>
              <a:t>Många vanliga plasttyper (till exempel polyeten) kan idag göras från biomassa.</a:t>
            </a:r>
          </a:p>
          <a:p>
            <a:pPr marL="0" indent="0">
              <a:buNone/>
              <a:defRPr/>
            </a:pPr>
            <a:endParaRPr lang="sv-SE" sz="2200" dirty="0">
              <a:latin typeface="Century Gothic" panose="020B0502020202020204" pitchFamily="34" charset="0"/>
            </a:endParaRPr>
          </a:p>
          <a:p>
            <a:pPr marL="0" indent="0">
              <a:buNone/>
              <a:defRPr/>
            </a:pPr>
            <a:endParaRPr lang="sv-SE" sz="2200" dirty="0">
              <a:latin typeface="Century Gothic" panose="020B0502020202020204" pitchFamily="34" charset="0"/>
            </a:endParaRPr>
          </a:p>
          <a:p>
            <a:pPr marL="0" indent="0">
              <a:buNone/>
              <a:defRPr/>
            </a:pPr>
            <a:endParaRPr lang="sv-SE" sz="2200" dirty="0">
              <a:latin typeface="Century Gothic" panose="020B0502020202020204" pitchFamily="34" charset="0"/>
            </a:endParaRPr>
          </a:p>
        </p:txBody>
      </p:sp>
      <p:grpSp>
        <p:nvGrpSpPr>
          <p:cNvPr id="24" name="Grupp 4">
            <a:extLst>
              <a:ext uri="{FF2B5EF4-FFF2-40B4-BE49-F238E27FC236}">
                <a16:creationId xmlns:a16="http://schemas.microsoft.com/office/drawing/2014/main" id="{F051D811-8967-4630-9194-992184A29A01}"/>
              </a:ext>
            </a:extLst>
          </p:cNvPr>
          <p:cNvGrpSpPr>
            <a:grpSpLocks/>
          </p:cNvGrpSpPr>
          <p:nvPr/>
        </p:nvGrpSpPr>
        <p:grpSpPr bwMode="auto">
          <a:xfrm>
            <a:off x="1125060" y="4912746"/>
            <a:ext cx="9234689" cy="1256141"/>
            <a:chOff x="774053" y="2294583"/>
            <a:chExt cx="7546116" cy="1072189"/>
          </a:xfrm>
        </p:grpSpPr>
        <p:grpSp>
          <p:nvGrpSpPr>
            <p:cNvPr id="25" name="Grupp 5">
              <a:extLst>
                <a:ext uri="{FF2B5EF4-FFF2-40B4-BE49-F238E27FC236}">
                  <a16:creationId xmlns:a16="http://schemas.microsoft.com/office/drawing/2014/main" id="{C0BA5F90-7B96-4FAB-9A21-DA06185710B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74053" y="2316069"/>
              <a:ext cx="2391202" cy="347763"/>
              <a:chOff x="827584" y="2348880"/>
              <a:chExt cx="2391202" cy="347763"/>
            </a:xfrm>
          </p:grpSpPr>
          <p:sp>
            <p:nvSpPr>
              <p:cNvPr id="41" name="Rektangel med rundade hörn 21">
                <a:extLst>
                  <a:ext uri="{FF2B5EF4-FFF2-40B4-BE49-F238E27FC236}">
                    <a16:creationId xmlns:a16="http://schemas.microsoft.com/office/drawing/2014/main" id="{1B73853E-8FF2-4319-93CF-BD3F5EAAFBD1}"/>
                  </a:ext>
                </a:extLst>
              </p:cNvPr>
              <p:cNvSpPr/>
              <p:nvPr/>
            </p:nvSpPr>
            <p:spPr>
              <a:xfrm>
                <a:off x="827584" y="2349609"/>
                <a:ext cx="2217916" cy="337983"/>
              </a:xfrm>
              <a:prstGeom prst="roundRect">
                <a:avLst/>
              </a:prstGeom>
              <a:gradFill flip="none" rotWithShape="1">
                <a:gsLst>
                  <a:gs pos="0">
                    <a:srgbClr val="99FF66">
                      <a:tint val="66000"/>
                      <a:satMod val="160000"/>
                    </a:srgbClr>
                  </a:gs>
                  <a:gs pos="50000">
                    <a:srgbClr val="99FF66">
                      <a:tint val="44500"/>
                      <a:satMod val="160000"/>
                    </a:srgbClr>
                  </a:gs>
                  <a:gs pos="100000">
                    <a:srgbClr val="99FF66">
                      <a:tint val="23500"/>
                      <a:satMod val="160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sv-SE" sz="2000"/>
              </a:p>
            </p:txBody>
          </p:sp>
          <p:sp>
            <p:nvSpPr>
              <p:cNvPr id="42" name="textruta 22">
                <a:extLst>
                  <a:ext uri="{FF2B5EF4-FFF2-40B4-BE49-F238E27FC236}">
                    <a16:creationId xmlns:a16="http://schemas.microsoft.com/office/drawing/2014/main" id="{D80B00F5-7BEB-4E1D-9C81-6BC3282E320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27584" y="2348880"/>
                <a:ext cx="2391202" cy="347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2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sv-SE" altLang="sv-SE" sz="2000" dirty="0">
                    <a:ea typeface="Verdana" panose="020B0604030504040204" pitchFamily="34" charset="0"/>
                    <a:cs typeface="Verdana" panose="020B0604030504040204" pitchFamily="34" charset="0"/>
                  </a:rPr>
                  <a:t>Förnyelsebar råvara</a:t>
                </a:r>
              </a:p>
            </p:txBody>
          </p:sp>
        </p:grpSp>
        <p:sp>
          <p:nvSpPr>
            <p:cNvPr id="26" name="Rektangel med rundade hörn 6">
              <a:extLst>
                <a:ext uri="{FF2B5EF4-FFF2-40B4-BE49-F238E27FC236}">
                  <a16:creationId xmlns:a16="http://schemas.microsoft.com/office/drawing/2014/main" id="{5DC1B86C-29E1-42C9-8704-67013386FB9C}"/>
                </a:ext>
              </a:extLst>
            </p:cNvPr>
            <p:cNvSpPr/>
            <p:nvPr/>
          </p:nvSpPr>
          <p:spPr>
            <a:xfrm>
              <a:off x="3293618" y="2316798"/>
              <a:ext cx="936701" cy="337983"/>
            </a:xfrm>
            <a:prstGeom prst="roundRect">
              <a:avLst/>
            </a:prstGeom>
            <a:gradFill flip="none" rotWithShape="1">
              <a:gsLst>
                <a:gs pos="0">
                  <a:srgbClr val="99FF66">
                    <a:tint val="66000"/>
                    <a:satMod val="160000"/>
                  </a:srgbClr>
                </a:gs>
                <a:gs pos="50000">
                  <a:srgbClr val="99FF66">
                    <a:tint val="44500"/>
                    <a:satMod val="160000"/>
                  </a:srgbClr>
                </a:gs>
                <a:gs pos="100000">
                  <a:srgbClr val="99FF66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sv-SE" sz="2000"/>
            </a:p>
          </p:txBody>
        </p:sp>
        <p:sp>
          <p:nvSpPr>
            <p:cNvPr id="27" name="textruta 7">
              <a:extLst>
                <a:ext uri="{FF2B5EF4-FFF2-40B4-BE49-F238E27FC236}">
                  <a16:creationId xmlns:a16="http://schemas.microsoft.com/office/drawing/2014/main" id="{C1B0317A-E068-4A03-AB01-34A7E05E14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29356" y="2294583"/>
              <a:ext cx="860393" cy="347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2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sv-SE" altLang="sv-SE" sz="2000" dirty="0">
                  <a:ea typeface="Verdana" panose="020B0604030504040204" pitchFamily="34" charset="0"/>
                  <a:cs typeface="Verdana" panose="020B0604030504040204" pitchFamily="34" charset="0"/>
                </a:rPr>
                <a:t>Etanol</a:t>
              </a:r>
            </a:p>
          </p:txBody>
        </p:sp>
        <p:grpSp>
          <p:nvGrpSpPr>
            <p:cNvPr id="28" name="Grupp 8">
              <a:extLst>
                <a:ext uri="{FF2B5EF4-FFF2-40B4-BE49-F238E27FC236}">
                  <a16:creationId xmlns:a16="http://schemas.microsoft.com/office/drawing/2014/main" id="{5A0806A9-E7F3-496D-BD44-D8006765D7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37735" y="2997524"/>
              <a:ext cx="2448416" cy="369248"/>
              <a:chOff x="864726" y="3019010"/>
              <a:chExt cx="2448416" cy="369248"/>
            </a:xfrm>
          </p:grpSpPr>
          <p:sp>
            <p:nvSpPr>
              <p:cNvPr id="39" name="Rektangel med rundade hörn 19">
                <a:extLst>
                  <a:ext uri="{FF2B5EF4-FFF2-40B4-BE49-F238E27FC236}">
                    <a16:creationId xmlns:a16="http://schemas.microsoft.com/office/drawing/2014/main" id="{5ADDDC87-0A50-4FCB-BA35-40E27E45FBE8}"/>
                  </a:ext>
                </a:extLst>
              </p:cNvPr>
              <p:cNvSpPr/>
              <p:nvPr/>
            </p:nvSpPr>
            <p:spPr>
              <a:xfrm>
                <a:off x="899744" y="3019010"/>
                <a:ext cx="2087731" cy="337982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accent3">
                      <a:lumMod val="65000"/>
                      <a:shade val="30000"/>
                      <a:satMod val="115000"/>
                    </a:schemeClr>
                  </a:gs>
                  <a:gs pos="0">
                    <a:schemeClr val="bg2">
                      <a:lumMod val="75000"/>
                    </a:schemeClr>
                  </a:gs>
                  <a:gs pos="100000">
                    <a:schemeClr val="accent3">
                      <a:lumMod val="65000"/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sv-SE" sz="2000"/>
              </a:p>
            </p:txBody>
          </p:sp>
          <p:sp>
            <p:nvSpPr>
              <p:cNvPr id="40" name="textruta 20">
                <a:extLst>
                  <a:ext uri="{FF2B5EF4-FFF2-40B4-BE49-F238E27FC236}">
                    <a16:creationId xmlns:a16="http://schemas.microsoft.com/office/drawing/2014/main" id="{C770D9BB-B3EA-45D8-AD8F-2B18CFE86ACC}"/>
                  </a:ext>
                </a:extLst>
              </p:cNvPr>
              <p:cNvSpPr txBox="1">
                <a:spLocks noChangeAspect="1" noChangeArrowheads="1"/>
              </p:cNvSpPr>
              <p:nvPr/>
            </p:nvSpPr>
            <p:spPr bwMode="auto">
              <a:xfrm>
                <a:off x="864726" y="3036066"/>
                <a:ext cx="2448416" cy="352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2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sv-SE" altLang="sv-SE" sz="2000" dirty="0">
                    <a:ea typeface="Verdana" panose="020B0604030504040204" pitchFamily="34" charset="0"/>
                    <a:cs typeface="Verdana" panose="020B0604030504040204" pitchFamily="34" charset="0"/>
                  </a:rPr>
                  <a:t>Fossil olja eller gas</a:t>
                </a:r>
              </a:p>
            </p:txBody>
          </p:sp>
        </p:grpSp>
        <p:grpSp>
          <p:nvGrpSpPr>
            <p:cNvPr id="29" name="Grupp 9">
              <a:extLst>
                <a:ext uri="{FF2B5EF4-FFF2-40B4-BE49-F238E27FC236}">
                  <a16:creationId xmlns:a16="http://schemas.microsoft.com/office/drawing/2014/main" id="{CE46FEBF-3588-4CB5-9345-D515E392418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08070" y="2518319"/>
              <a:ext cx="662442" cy="596626"/>
              <a:chOff x="5399111" y="2687596"/>
              <a:chExt cx="662442" cy="596626"/>
            </a:xfrm>
          </p:grpSpPr>
          <p:sp>
            <p:nvSpPr>
              <p:cNvPr id="37" name="Rektangel med rundade hörn 17">
                <a:extLst>
                  <a:ext uri="{FF2B5EF4-FFF2-40B4-BE49-F238E27FC236}">
                    <a16:creationId xmlns:a16="http://schemas.microsoft.com/office/drawing/2014/main" id="{35B25B78-FA1E-4729-8F97-017B316764D3}"/>
                  </a:ext>
                </a:extLst>
              </p:cNvPr>
              <p:cNvSpPr/>
              <p:nvPr/>
            </p:nvSpPr>
            <p:spPr>
              <a:xfrm>
                <a:off x="5399298" y="2687596"/>
                <a:ext cx="646165" cy="596626"/>
              </a:xfrm>
              <a:prstGeom prst="roundRect">
                <a:avLst/>
              </a:prstGeom>
              <a:gradFill flip="none" rotWithShape="1">
                <a:gsLst>
                  <a:gs pos="0">
                    <a:srgbClr val="CCECFF">
                      <a:shade val="30000"/>
                      <a:satMod val="115000"/>
                    </a:srgbClr>
                  </a:gs>
                  <a:gs pos="50000">
                    <a:srgbClr val="CCECFF">
                      <a:shade val="67500"/>
                      <a:satMod val="115000"/>
                    </a:srgbClr>
                  </a:gs>
                  <a:gs pos="100000">
                    <a:srgbClr val="CCEC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sv-SE" sz="2000"/>
              </a:p>
            </p:txBody>
          </p:sp>
          <p:sp>
            <p:nvSpPr>
              <p:cNvPr id="38" name="textruta 18">
                <a:extLst>
                  <a:ext uri="{FF2B5EF4-FFF2-40B4-BE49-F238E27FC236}">
                    <a16:creationId xmlns:a16="http://schemas.microsoft.com/office/drawing/2014/main" id="{A6495364-ED4A-47C1-8885-E220A2FF69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99111" y="2802414"/>
                <a:ext cx="662442" cy="347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2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sv-SE" altLang="sv-SE" sz="2000" dirty="0">
                    <a:ea typeface="Verdana" panose="020B0604030504040204" pitchFamily="34" charset="0"/>
                    <a:cs typeface="Verdana" panose="020B0604030504040204" pitchFamily="34" charset="0"/>
                  </a:rPr>
                  <a:t>Eten</a:t>
                </a:r>
              </a:p>
            </p:txBody>
          </p:sp>
        </p:grpSp>
        <p:grpSp>
          <p:nvGrpSpPr>
            <p:cNvPr id="30" name="Grupp 10">
              <a:extLst>
                <a:ext uri="{FF2B5EF4-FFF2-40B4-BE49-F238E27FC236}">
                  <a16:creationId xmlns:a16="http://schemas.microsoft.com/office/drawing/2014/main" id="{370D1A9B-CAF3-4B96-A7BB-56DF49664FB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81159" y="2518319"/>
              <a:ext cx="2339010" cy="596626"/>
              <a:chOff x="6444208" y="2687596"/>
              <a:chExt cx="2339010" cy="596626"/>
            </a:xfrm>
          </p:grpSpPr>
          <p:sp>
            <p:nvSpPr>
              <p:cNvPr id="35" name="Rektangel med rundade hörn 15">
                <a:extLst>
                  <a:ext uri="{FF2B5EF4-FFF2-40B4-BE49-F238E27FC236}">
                    <a16:creationId xmlns:a16="http://schemas.microsoft.com/office/drawing/2014/main" id="{B2059E8B-C234-49BF-B198-F52B0B79E52E}"/>
                  </a:ext>
                </a:extLst>
              </p:cNvPr>
              <p:cNvSpPr/>
              <p:nvPr/>
            </p:nvSpPr>
            <p:spPr>
              <a:xfrm>
                <a:off x="6444522" y="2687596"/>
                <a:ext cx="2190927" cy="596626"/>
              </a:xfrm>
              <a:prstGeom prst="roundRect">
                <a:avLst/>
              </a:prstGeom>
              <a:gradFill flip="none" rotWithShape="1">
                <a:gsLst>
                  <a:gs pos="0">
                    <a:srgbClr val="CCECFF">
                      <a:shade val="30000"/>
                      <a:satMod val="115000"/>
                    </a:srgbClr>
                  </a:gs>
                  <a:gs pos="50000">
                    <a:srgbClr val="CCECFF">
                      <a:shade val="67500"/>
                      <a:satMod val="115000"/>
                    </a:srgbClr>
                  </a:gs>
                  <a:gs pos="100000">
                    <a:srgbClr val="CCEC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sv-SE" sz="2000"/>
              </a:p>
            </p:txBody>
          </p:sp>
          <p:sp>
            <p:nvSpPr>
              <p:cNvPr id="36" name="textruta 16">
                <a:extLst>
                  <a:ext uri="{FF2B5EF4-FFF2-40B4-BE49-F238E27FC236}">
                    <a16:creationId xmlns:a16="http://schemas.microsoft.com/office/drawing/2014/main" id="{DED33BC5-5D9E-4F1F-B1FB-0D473097D93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44208" y="2780928"/>
                <a:ext cx="2339010" cy="3477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2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sv-SE" altLang="sv-SE" sz="2000" dirty="0">
                    <a:ea typeface="Verdana" panose="020B0604030504040204" pitchFamily="34" charset="0"/>
                    <a:cs typeface="Verdana" panose="020B0604030504040204" pitchFamily="34" charset="0"/>
                  </a:rPr>
                  <a:t>Polyeten = PE plast</a:t>
                </a:r>
              </a:p>
            </p:txBody>
          </p:sp>
        </p:grpSp>
        <p:cxnSp>
          <p:nvCxnSpPr>
            <p:cNvPr id="31" name="Rak pil 11">
              <a:extLst>
                <a:ext uri="{FF2B5EF4-FFF2-40B4-BE49-F238E27FC236}">
                  <a16:creationId xmlns:a16="http://schemas.microsoft.com/office/drawing/2014/main" id="{0EDB9C8D-5623-401B-A813-F8CC0751980B}"/>
                </a:ext>
              </a:extLst>
            </p:cNvPr>
            <p:cNvCxnSpPr/>
            <p:nvPr/>
          </p:nvCxnSpPr>
          <p:spPr>
            <a:xfrm>
              <a:off x="3006258" y="2484996"/>
              <a:ext cx="276247" cy="0"/>
            </a:xfrm>
            <a:prstGeom prst="straightConnector1">
              <a:avLst/>
            </a:prstGeom>
            <a:ln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Rak pil 12">
              <a:extLst>
                <a:ext uri="{FF2B5EF4-FFF2-40B4-BE49-F238E27FC236}">
                  <a16:creationId xmlns:a16="http://schemas.microsoft.com/office/drawing/2014/main" id="{D9DF2B1F-9C9A-4341-B1AF-FA5F2B2E7E76}"/>
                </a:ext>
              </a:extLst>
            </p:cNvPr>
            <p:cNvCxnSpPr/>
            <p:nvPr/>
          </p:nvCxnSpPr>
          <p:spPr>
            <a:xfrm>
              <a:off x="5692525" y="2827739"/>
              <a:ext cx="276247" cy="0"/>
            </a:xfrm>
            <a:prstGeom prst="straightConnector1">
              <a:avLst/>
            </a:prstGeom>
            <a:ln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Rak pil 13">
              <a:extLst>
                <a:ext uri="{FF2B5EF4-FFF2-40B4-BE49-F238E27FC236}">
                  <a16:creationId xmlns:a16="http://schemas.microsoft.com/office/drawing/2014/main" id="{3F28AFAC-A2B7-4BFC-9FC1-25BCABB13FA5}"/>
                </a:ext>
              </a:extLst>
            </p:cNvPr>
            <p:cNvCxnSpPr/>
            <p:nvPr/>
          </p:nvCxnSpPr>
          <p:spPr>
            <a:xfrm>
              <a:off x="4284298" y="2492930"/>
              <a:ext cx="647752" cy="298313"/>
            </a:xfrm>
            <a:prstGeom prst="straightConnector1">
              <a:avLst/>
            </a:prstGeom>
            <a:ln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Rak pil 14">
              <a:extLst>
                <a:ext uri="{FF2B5EF4-FFF2-40B4-BE49-F238E27FC236}">
                  <a16:creationId xmlns:a16="http://schemas.microsoft.com/office/drawing/2014/main" id="{BF29AEF3-DB56-4BB1-9A5A-656BE1054E39}"/>
                </a:ext>
              </a:extLst>
            </p:cNvPr>
            <p:cNvCxnSpPr/>
            <p:nvPr/>
          </p:nvCxnSpPr>
          <p:spPr>
            <a:xfrm rot="-2700000">
              <a:off x="4295412" y="2872168"/>
              <a:ext cx="647752" cy="299901"/>
            </a:xfrm>
            <a:prstGeom prst="straightConnector1">
              <a:avLst/>
            </a:prstGeom>
            <a:ln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ruta 1">
            <a:extLst>
              <a:ext uri="{FF2B5EF4-FFF2-40B4-BE49-F238E27FC236}">
                <a16:creationId xmlns:a16="http://schemas.microsoft.com/office/drawing/2014/main" id="{DC27D1EB-6278-4B74-9E59-B8ED42A8E49B}"/>
              </a:ext>
            </a:extLst>
          </p:cNvPr>
          <p:cNvSpPr txBox="1"/>
          <p:nvPr/>
        </p:nvSpPr>
        <p:spPr>
          <a:xfrm>
            <a:off x="3425235" y="4235638"/>
            <a:ext cx="7080785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900" b="1" dirty="0">
                <a:latin typeface="Verdana" panose="020B0604030504040204" pitchFamily="34" charset="0"/>
                <a:ea typeface="Verdana" panose="020B0604030504040204" pitchFamily="34" charset="0"/>
              </a:rPr>
              <a:t>Olika </a:t>
            </a:r>
            <a:r>
              <a:rPr lang="sv-SE" sz="2000" b="1" dirty="0">
                <a:latin typeface="Verdana" panose="020B0604030504040204" pitchFamily="34" charset="0"/>
                <a:ea typeface="Verdana" panose="020B0604030504040204" pitchFamily="34" charset="0"/>
              </a:rPr>
              <a:t>råvaror</a:t>
            </a:r>
            <a:r>
              <a:rPr lang="sv-SE" sz="1900" b="1" dirty="0">
                <a:latin typeface="Verdana" panose="020B0604030504040204" pitchFamily="34" charset="0"/>
                <a:ea typeface="Verdana" panose="020B0604030504040204" pitchFamily="34" charset="0"/>
              </a:rPr>
              <a:t> 			ger samma plast</a:t>
            </a:r>
          </a:p>
          <a:p>
            <a:endParaRPr lang="sv-SE" sz="19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cxnSp>
        <p:nvCxnSpPr>
          <p:cNvPr id="8" name="Rak pilkoppling 7">
            <a:extLst>
              <a:ext uri="{FF2B5EF4-FFF2-40B4-BE49-F238E27FC236}">
                <a16:creationId xmlns:a16="http://schemas.microsoft.com/office/drawing/2014/main" id="{8770C4D6-4A0C-4ACC-9027-DEBC510E4A2D}"/>
              </a:ext>
            </a:extLst>
          </p:cNvPr>
          <p:cNvCxnSpPr/>
          <p:nvPr/>
        </p:nvCxnSpPr>
        <p:spPr>
          <a:xfrm>
            <a:off x="5790180" y="4464238"/>
            <a:ext cx="152400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Bild 1" descr="J:\Loggor\Varuförsörjningen2007\Dokument\Varu_200dpi.jpg">
            <a:extLst>
              <a:ext uri="{FF2B5EF4-FFF2-40B4-BE49-F238E27FC236}">
                <a16:creationId xmlns:a16="http://schemas.microsoft.com/office/drawing/2014/main" id="{CFE9C68E-3DE8-40D9-B1C1-D041E7AE9D9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1855" y="6168887"/>
            <a:ext cx="2180991" cy="456412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Rubrik 1">
            <a:extLst>
              <a:ext uri="{FF2B5EF4-FFF2-40B4-BE49-F238E27FC236}">
                <a16:creationId xmlns:a16="http://schemas.microsoft.com/office/drawing/2014/main" id="{7D28E5EE-CE58-44E5-BA22-5062C58232FF}"/>
              </a:ext>
            </a:extLst>
          </p:cNvPr>
          <p:cNvSpPr txBox="1">
            <a:spLocks/>
          </p:cNvSpPr>
          <p:nvPr/>
        </p:nvSpPr>
        <p:spPr>
          <a:xfrm>
            <a:off x="838200" y="2577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Förnybar plast - Vad</a:t>
            </a:r>
            <a:r>
              <a:rPr lang="sv-SE" dirty="0">
                <a:latin typeface="Century Gothic" panose="020B0502020202020204" pitchFamily="34" charset="0"/>
              </a:rPr>
              <a:t> </a:t>
            </a:r>
            <a:r>
              <a:rPr lang="sv-SE" dirty="0"/>
              <a:t>är</a:t>
            </a:r>
            <a:r>
              <a:rPr lang="sv-SE" dirty="0">
                <a:latin typeface="Century Gothic" panose="020B0502020202020204" pitchFamily="34" charset="0"/>
              </a:rPr>
              <a:t> </a:t>
            </a:r>
            <a:r>
              <a:rPr lang="sv-SE" dirty="0"/>
              <a:t>det?</a:t>
            </a:r>
          </a:p>
        </p:txBody>
      </p:sp>
    </p:spTree>
    <p:extLst>
      <p:ext uri="{BB962C8B-B14F-4D97-AF65-F5344CB8AC3E}">
        <p14:creationId xmlns:p14="http://schemas.microsoft.com/office/powerpoint/2010/main" val="2350180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06" name="Rectangle 2100">
            <a:extLst>
              <a:ext uri="{FF2B5EF4-FFF2-40B4-BE49-F238E27FC236}">
                <a16:creationId xmlns:a16="http://schemas.microsoft.com/office/drawing/2014/main" id="{4E8F40FE-293C-453F-B8A6-4278993567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8640" y="856271"/>
            <a:ext cx="4114800" cy="164513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v-SE" sz="3800" dirty="0"/>
              <a:t>Produkter i förnybart material </a:t>
            </a:r>
          </a:p>
        </p:txBody>
      </p:sp>
      <p:sp>
        <p:nvSpPr>
          <p:cNvPr id="2107" name="Rectangle 2102">
            <a:extLst>
              <a:ext uri="{FF2B5EF4-FFF2-40B4-BE49-F238E27FC236}">
                <a16:creationId xmlns:a16="http://schemas.microsoft.com/office/drawing/2014/main" id="{481EABE0-FA8E-49A5-A966-F0539111C9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86384" y="36338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05" name="Rectangle 2104">
            <a:extLst>
              <a:ext uri="{FF2B5EF4-FFF2-40B4-BE49-F238E27FC236}">
                <a16:creationId xmlns:a16="http://schemas.microsoft.com/office/drawing/2014/main" id="{56A3E26D-73B1-468C-B97B-BC18159597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40" y="2712821"/>
            <a:ext cx="3975945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B5A74CDB-378F-4541-871F-F96D43DD3C30}"/>
              </a:ext>
            </a:extLst>
          </p:cNvPr>
          <p:cNvSpPr txBox="1"/>
          <p:nvPr/>
        </p:nvSpPr>
        <p:spPr>
          <a:xfrm>
            <a:off x="548638" y="2942520"/>
            <a:ext cx="5853883" cy="32458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sv-SE" sz="1600" dirty="0"/>
              <a:t>Varuförsörjningen har upphandlat en papperskorgspåse i förnybar plast,  ”Plastpåse 30L,” artikelnummer </a:t>
            </a:r>
            <a:r>
              <a:rPr lang="sv-SE" sz="1600" dirty="0">
                <a:effectLst/>
              </a:rPr>
              <a:t>56036. D</a:t>
            </a:r>
            <a:r>
              <a:rPr lang="sv-SE" sz="1600" dirty="0"/>
              <a:t>u kan göra ett aktivt miljöval genom att välja denna påse jämfört med den i vanlig plast. 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sv-SE" sz="1600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sv-SE" sz="1600" dirty="0"/>
              <a:t>Varuförsörjningen har också upphandlat fryspåsar i förnybar plast, sugrör och äggkopp i papper, bestick i trä och pappersmuggar. 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sv-SE" sz="1600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sv-SE" sz="1600" dirty="0"/>
              <a:t>. </a:t>
            </a:r>
          </a:p>
        </p:txBody>
      </p:sp>
      <p:pic>
        <p:nvPicPr>
          <p:cNvPr id="2054" name="Picture 6" descr="MATGAFFEL TRÄ 16,5CM">
            <a:extLst>
              <a:ext uri="{FF2B5EF4-FFF2-40B4-BE49-F238E27FC236}">
                <a16:creationId xmlns:a16="http://schemas.microsoft.com/office/drawing/2014/main" id="{B60F9EA2-6AFE-0A96-5792-4F4C01F4FA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 flipH="1">
            <a:off x="7130412" y="3521459"/>
            <a:ext cx="493776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PAPPERSMUGG 17,7CL M ÖRA">
            <a:extLst>
              <a:ext uri="{FF2B5EF4-FFF2-40B4-BE49-F238E27FC236}">
                <a16:creationId xmlns:a16="http://schemas.microsoft.com/office/drawing/2014/main" id="{725669F4-239C-9D2B-FEB2-5D669A09B5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 bwMode="auto">
          <a:xfrm>
            <a:off x="8986959" y="601133"/>
            <a:ext cx="2729075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PLASTPÅSE 30L VIT F PAPPERSKORG">
            <a:extLst>
              <a:ext uri="{FF2B5EF4-FFF2-40B4-BE49-F238E27FC236}">
                <a16:creationId xmlns:a16="http://schemas.microsoft.com/office/drawing/2014/main" id="{F0C4E64C-18EA-E6D2-3914-6AFBE371E8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909742" y="3495129"/>
            <a:ext cx="3236614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Bild 1" descr="J:\Loggor\Varuförsörjningen2007\Dokument\Varu_200dpi.jpg">
            <a:extLst>
              <a:ext uri="{FF2B5EF4-FFF2-40B4-BE49-F238E27FC236}">
                <a16:creationId xmlns:a16="http://schemas.microsoft.com/office/drawing/2014/main" id="{1C700469-B5B3-431D-A6D1-C26D1C3BFF9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1855" y="6168887"/>
            <a:ext cx="2180991" cy="456412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6" descr="Fryspåse PINGVIN ECO LLD 5L 22my 30/fp">
            <a:extLst>
              <a:ext uri="{FF2B5EF4-FFF2-40B4-BE49-F238E27FC236}">
                <a16:creationId xmlns:a16="http://schemas.microsoft.com/office/drawing/2014/main" id="{C21F2FB3-8F7A-A29E-19F8-6B4C209DCE4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email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867" b="89867" l="8642" r="9094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b="-3"/>
          <a:stretch/>
        </p:blipFill>
        <p:spPr bwMode="auto">
          <a:xfrm>
            <a:off x="6301727" y="856271"/>
            <a:ext cx="3246120" cy="2506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8035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06" name="Rectangle 2100">
            <a:extLst>
              <a:ext uri="{FF2B5EF4-FFF2-40B4-BE49-F238E27FC236}">
                <a16:creationId xmlns:a16="http://schemas.microsoft.com/office/drawing/2014/main" id="{4E8F40FE-293C-453F-B8A6-4278993567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8640" y="856271"/>
            <a:ext cx="4114800" cy="164513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v-SE" sz="3800"/>
              <a:t>Tvättlappar</a:t>
            </a:r>
            <a:endParaRPr lang="sv-SE" sz="3800" dirty="0"/>
          </a:p>
        </p:txBody>
      </p:sp>
      <p:sp>
        <p:nvSpPr>
          <p:cNvPr id="2107" name="Rectangle 2102">
            <a:extLst>
              <a:ext uri="{FF2B5EF4-FFF2-40B4-BE49-F238E27FC236}">
                <a16:creationId xmlns:a16="http://schemas.microsoft.com/office/drawing/2014/main" id="{481EABE0-FA8E-49A5-A966-F0539111C9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86384" y="36338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05" name="Rectangle 2104">
            <a:extLst>
              <a:ext uri="{FF2B5EF4-FFF2-40B4-BE49-F238E27FC236}">
                <a16:creationId xmlns:a16="http://schemas.microsoft.com/office/drawing/2014/main" id="{56A3E26D-73B1-468C-B97B-BC18159597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40" y="2712821"/>
            <a:ext cx="3975945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B5A74CDB-378F-4541-871F-F96D43DD3C30}"/>
              </a:ext>
            </a:extLst>
          </p:cNvPr>
          <p:cNvSpPr txBox="1"/>
          <p:nvPr/>
        </p:nvSpPr>
        <p:spPr>
          <a:xfrm>
            <a:off x="548638" y="2942520"/>
            <a:ext cx="5853883" cy="32458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sv-SE" sz="1600" dirty="0"/>
              <a:t>Tvättlappar finns numera bara i viskos/papper. De har ungefär 70 % lägre klimatpåverkan jämfört med tvättlappar i skumplast. Tvättlappar i viskos/papper är också lättare att ta en och en och därför mer hygieniska jämfört med skumtvättlappar.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sv-SE" sz="1600" dirty="0"/>
              <a:t>För </a:t>
            </a:r>
            <a:r>
              <a:rPr lang="sv-SE" sz="1600" dirty="0" err="1"/>
              <a:t>vårdrum</a:t>
            </a:r>
            <a:r>
              <a:rPr lang="sv-SE" sz="1600" dirty="0"/>
              <a:t> rekommenderas dispenserförpackning, för mottagningsrum och liknande kan tvättlappar på rulle användas 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sv-SE" sz="1600" dirty="0"/>
              <a:t>Om en verksamhet har behov av en produkt med skrubbande effekt för sårrengöring och liknande, då kan ett alternativ vara produkter inom avtalet förbandsmaterial, med namn som ”Dyna f sårrengöring” eller ”</a:t>
            </a:r>
            <a:r>
              <a:rPr lang="sv-SE" sz="1600" dirty="0" err="1"/>
              <a:t>tvättork</a:t>
            </a:r>
            <a:r>
              <a:rPr lang="sv-SE" sz="1600" dirty="0"/>
              <a:t>”. </a:t>
            </a:r>
          </a:p>
        </p:txBody>
      </p:sp>
      <p:pic>
        <p:nvPicPr>
          <p:cNvPr id="6" name="Bild 1" descr="J:\Loggor\Varuförsörjningen2007\Dokument\Varu_200dpi.jpg">
            <a:extLst>
              <a:ext uri="{FF2B5EF4-FFF2-40B4-BE49-F238E27FC236}">
                <a16:creationId xmlns:a16="http://schemas.microsoft.com/office/drawing/2014/main" id="{1C700469-B5B3-431D-A6D1-C26D1C3BFF9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1855" y="6168887"/>
            <a:ext cx="2180991" cy="45641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alt text">
            <a:extLst>
              <a:ext uri="{FF2B5EF4-FFF2-40B4-BE49-F238E27FC236}">
                <a16:creationId xmlns:a16="http://schemas.microsoft.com/office/drawing/2014/main" id="{86823954-F7C5-AF0B-F38A-CE79ECA6A0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25636" y="2217346"/>
            <a:ext cx="4463903" cy="3470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8124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kugga i överka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Region Örebro län">
    <a:dk1>
      <a:sysClr val="windowText" lastClr="000000"/>
    </a:dk1>
    <a:lt1>
      <a:sysClr val="window" lastClr="FFFFFF"/>
    </a:lt1>
    <a:dk2>
      <a:srgbClr val="575757"/>
    </a:dk2>
    <a:lt2>
      <a:srgbClr val="B2B2B2"/>
    </a:lt2>
    <a:accent1>
      <a:srgbClr val="0090D4"/>
    </a:accent1>
    <a:accent2>
      <a:srgbClr val="9FC53A"/>
    </a:accent2>
    <a:accent3>
      <a:srgbClr val="004F9E"/>
    </a:accent3>
    <a:accent4>
      <a:srgbClr val="008B39"/>
    </a:accent4>
    <a:accent5>
      <a:srgbClr val="66BDE5"/>
    </a:accent5>
    <a:accent6>
      <a:srgbClr val="B9D87B"/>
    </a:accent6>
    <a:hlink>
      <a:srgbClr val="000000"/>
    </a:hlink>
    <a:folHlink>
      <a:srgbClr val="000000"/>
    </a:folHlink>
  </a:clrScheme>
  <a:fontScheme name="Region Örebro lä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58371</TotalTime>
  <Words>1033</Words>
  <Application>Microsoft Office PowerPoint</Application>
  <PresentationFormat>Bredbild</PresentationFormat>
  <Paragraphs>118</Paragraphs>
  <Slides>12</Slides>
  <Notes>12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Verdana</vt:lpstr>
      <vt:lpstr>Office-tema</vt:lpstr>
      <vt:lpstr>Miljönyttan vid upphandling: Papper och plast </vt:lpstr>
      <vt:lpstr>Varuförsörjningens riktlinjer för hållbar upphandling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Produkter i förnybart material </vt:lpstr>
      <vt:lpstr>Tvättlappar</vt:lpstr>
      <vt:lpstr>PowerPoint-presentation</vt:lpstr>
      <vt:lpstr>PowerPoint-presentation</vt:lpstr>
      <vt:lpstr>PowerPoint-presentation</vt:lpstr>
    </vt:vector>
  </TitlesOfParts>
  <Company>Landstinget i Uppsala Län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Lisa Palo</dc:creator>
  <cp:lastModifiedBy>Josefsson Linn, Säkerhet bereds miljö HS</cp:lastModifiedBy>
  <cp:revision>222</cp:revision>
  <dcterms:created xsi:type="dcterms:W3CDTF">2015-11-05T09:57:29Z</dcterms:created>
  <dcterms:modified xsi:type="dcterms:W3CDTF">2024-04-09T07:03:29Z</dcterms:modified>
</cp:coreProperties>
</file>