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267" r:id="rId4"/>
    <p:sldId id="303" r:id="rId5"/>
    <p:sldId id="263" r:id="rId6"/>
    <p:sldId id="304" r:id="rId7"/>
    <p:sldId id="297" r:id="rId8"/>
    <p:sldId id="296" r:id="rId9"/>
    <p:sldId id="270" r:id="rId10"/>
    <p:sldId id="305" r:id="rId11"/>
    <p:sldId id="306" r:id="rId12"/>
    <p:sldId id="271" r:id="rId13"/>
    <p:sldId id="28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4810" autoAdjust="0"/>
  </p:normalViewPr>
  <p:slideViewPr>
    <p:cSldViewPr snapToGrid="0">
      <p:cViewPr varScale="1">
        <p:scale>
          <a:sx n="96" d="100"/>
          <a:sy n="96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2024-08-15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08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6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53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Tandvård: </a:t>
            </a:r>
            <a:r>
              <a:rPr lang="sv-SE" sz="2000" dirty="0">
                <a:latin typeface="Century Gothic" panose="020B0502020202020204" pitchFamily="34" charset="0"/>
              </a:rPr>
              <a:t>Medola Extra och Medola extra lång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65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11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69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06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2024-08-15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2024-08-15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2024-08-15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2024-08-15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2024-08-15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2024-08-15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2024-08-15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4232" y="1187058"/>
            <a:ext cx="10515600" cy="3645401"/>
          </a:xfrm>
        </p:spPr>
        <p:txBody>
          <a:bodyPr>
            <a:normAutofit fontScale="90000"/>
          </a:bodyPr>
          <a:lstStyle/>
          <a:p>
            <a:r>
              <a:rPr lang="sv-SE" sz="5400" b="1" dirty="0"/>
              <a:t>Nytt avtal operations och undersökningshandskar 1 december 2023</a:t>
            </a: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Varuförsörjningen - Birgitta Heimann</a:t>
            </a:r>
            <a:br>
              <a:rPr lang="sv-SE" sz="3600" dirty="0"/>
            </a:br>
            <a:endParaRPr lang="sv-SE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J:\Loggor\Varuförsörjningen2007\Dokument\VaruText_200dpi.jpg">
            <a:extLst>
              <a:ext uri="{FF2B5EF4-FFF2-40B4-BE49-F238E27FC236}">
                <a16:creationId xmlns:a16="http://schemas.microsoft.com/office/drawing/2014/main" id="{21D4DAE2-DE27-4E3A-805C-AA31C2A3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07" y="5044611"/>
            <a:ext cx="5419811" cy="16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6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90CB0-36AB-537E-62F8-6FCEC1FF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F69970-C39A-665A-B7A6-D073CAE4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extra kemikalietålig för lab.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 Abena Excellent blå Abena AB </a:t>
            </a:r>
            <a:r>
              <a:rPr lang="sv-SE" sz="1600" b="1" dirty="0">
                <a:latin typeface="Century Gothic" panose="020B0502020202020204" pitchFamily="34" charset="0"/>
              </a:rPr>
              <a:t>finns även i storlek XXL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Handske mindre förpackning 50 stycken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Abena Excellent blå Abena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Nytt system undersökningshandskar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L&amp;B Medical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>
                <a:latin typeface="Century Gothic" panose="020B0502020202020204" pitchFamily="34" charset="0"/>
              </a:rPr>
              <a:t>Hållare till detta finns för 1 fp. eller 3.fp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68CCBE-7905-9A0E-36BC-1B216AB5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94760"/>
            <a:ext cx="1599699" cy="201422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6D70E1E-B194-1634-54FE-BD148365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82" y="3794760"/>
            <a:ext cx="2030464" cy="16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9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257D27-5AF1-E5A8-2306-AC92D8B7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ED48861-1EA8-23D3-5463-2DC289FF5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sv-SE" sz="1600" dirty="0" err="1"/>
              <a:t>Evercare</a:t>
            </a:r>
            <a:r>
              <a:rPr lang="sv-SE" sz="1600" dirty="0"/>
              <a:t> SATIN Vit</a:t>
            </a: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Evercare Lime</a:t>
            </a: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endParaRPr lang="en-US" sz="1600" dirty="0">
              <a:latin typeface="Century Gothic" panose="020B0502020202020204" pitchFamily="34" charset="0"/>
            </a:endParaRPr>
          </a:p>
          <a:p>
            <a:pPr marL="742950" lvl="2" indent="-285750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Microflex</a:t>
            </a:r>
            <a:r>
              <a:rPr lang="sv-SE" sz="1600" dirty="0">
                <a:latin typeface="Century Gothic" panose="020B0502020202020204" pitchFamily="34" charset="0"/>
              </a:rPr>
              <a:t> </a:t>
            </a:r>
            <a:r>
              <a:rPr lang="sv-SE" sz="1600" dirty="0" err="1">
                <a:latin typeface="Century Gothic" panose="020B0502020202020204" pitchFamily="34" charset="0"/>
              </a:rPr>
              <a:t>MidKnight</a:t>
            </a:r>
            <a:r>
              <a:rPr lang="sv-SE" sz="1600" dirty="0">
                <a:latin typeface="Century Gothic" panose="020B0502020202020204" pitchFamily="34" charset="0"/>
              </a:rPr>
              <a:t> Touch 93-732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EF1E282-7603-7D2F-E326-5219AE6D88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3832" y="1542796"/>
            <a:ext cx="1758796" cy="13255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8183E27-1591-C725-8510-52D90E9862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56" y="2736093"/>
            <a:ext cx="1655746" cy="146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BA9A030-8D6F-9B65-F96B-9408515CB7AB}"/>
              </a:ext>
            </a:extLst>
          </p:cNvPr>
          <p:cNvPicPr/>
          <p:nvPr/>
        </p:nvPicPr>
        <p:blipFill rotWithShape="1">
          <a:blip r:embed="rId4"/>
          <a:srcRect l="34226" t="11111" r="53704" b="54497"/>
          <a:stretch/>
        </p:blipFill>
        <p:spPr bwMode="auto">
          <a:xfrm>
            <a:off x="6155952" y="4204847"/>
            <a:ext cx="2154555" cy="162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4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Rätt Handske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3540" y="2102326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Century Gothic" panose="020B0502020202020204" pitchFamily="34" charset="0"/>
              </a:rPr>
              <a:t>Rätt handske</a:t>
            </a:r>
          </a:p>
          <a:p>
            <a:pPr marL="228600" lvl="1"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Val av skydds- och undersökningshandskar</a:t>
            </a:r>
          </a:p>
          <a:p>
            <a:r>
              <a:rPr lang="sv-SE" sz="2400" dirty="0">
                <a:latin typeface="Century Gothic" panose="020B0502020202020204" pitchFamily="34" charset="0"/>
              </a:rPr>
              <a:t>Informationen finns på Varuförsörjningens hemsida                                  under avtalade artiklar och operations och                  undersökningshandskar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945992"/>
            <a:ext cx="2773680" cy="39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0119" y="7879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v-SE" sz="4400" dirty="0">
                <a:latin typeface="Century Gothic" panose="020B0502020202020204" pitchFamily="34" charset="0"/>
                <a:ea typeface="+mj-ea"/>
                <a:cs typeface="+mj-cs"/>
              </a:rPr>
              <a:t>Vid frågor kontakta:</a:t>
            </a:r>
          </a:p>
          <a:p>
            <a:endParaRPr lang="sv-SE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Kontaktuppgifter:	birgitta.heimann@regionvastmanland.se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birgitta.heimann@regionsormland.se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         			marie.edberg@regionuppsala.se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v-SE" sz="2400" dirty="0">
                <a:latin typeface="Century Gothic" panose="020B0502020202020204" pitchFamily="34" charset="0"/>
              </a:rPr>
              <a:t>			www.varuforsorjningen.se</a:t>
            </a:r>
          </a:p>
          <a:p>
            <a:pPr marL="0" indent="0">
              <a:buNone/>
            </a:pPr>
            <a:endParaRPr lang="sv-S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9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C0AFD5E-DF19-4809-BAC9-C472B2D8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DE7B03A-D2C9-4B51-89C4-B9426549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Avtalet startar 2023-12-01 och löper till 2025-11-30 med möjlighet att förlänga två gånger med 12 månader till 2027-11-30</a:t>
            </a:r>
          </a:p>
          <a:p>
            <a:r>
              <a:rPr lang="sv-SE" dirty="0">
                <a:latin typeface="Century Gothic" panose="020B0502020202020204" pitchFamily="34" charset="0"/>
              </a:rPr>
              <a:t>Vi har i detta avtal fått många fler leverantörer än i den förra avtalet, vilket dels beror på att det gjordes mitt under pandemin. </a:t>
            </a:r>
          </a:p>
          <a:p>
            <a:r>
              <a:rPr lang="sv-SE" dirty="0">
                <a:latin typeface="Century Gothic" panose="020B0502020202020204" pitchFamily="34" charset="0"/>
              </a:rPr>
              <a:t>Antagna leverantörer i detta avtal är: Mölnlycke, OneMed, Mediq, L&amp;B Medical, Mediplast, Abena, Medea  och  </a:t>
            </a:r>
            <a:r>
              <a:rPr lang="sv-SE" dirty="0" err="1">
                <a:latin typeface="Century Gothic" panose="020B0502020202020204" pitchFamily="34" charset="0"/>
              </a:rPr>
              <a:t>Salubrious</a:t>
            </a:r>
            <a:r>
              <a:rPr lang="sv-SE" dirty="0">
                <a:latin typeface="Century Gothic" panose="020B0502020202020204" pitchFamily="34" charset="0"/>
              </a:rPr>
              <a:t>. </a:t>
            </a: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00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5082988"/>
          </a:xfrm>
        </p:spPr>
        <p:txBody>
          <a:bodyPr>
            <a:normAutofit/>
          </a:bodyPr>
          <a:lstStyle/>
          <a:p>
            <a:r>
              <a:rPr lang="sv-SE" sz="1900" dirty="0">
                <a:latin typeface="Century Gothic" panose="020B0502020202020204" pitchFamily="34" charset="0"/>
              </a:rPr>
              <a:t>Underhandske operation, 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neopren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NL OneMed </a:t>
            </a:r>
            <a:r>
              <a:rPr lang="sv-SE" sz="1700" dirty="0" err="1">
                <a:latin typeface="Century Gothic" panose="020B0502020202020204" pitchFamily="34" charset="0"/>
              </a:rPr>
              <a:t>SverigeAB</a:t>
            </a:r>
            <a:endParaRPr lang="sv-SE" sz="17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personal med allergi </a:t>
            </a:r>
            <a:r>
              <a:rPr lang="sv-SE" sz="1900" dirty="0" err="1">
                <a:latin typeface="Century Gothic" panose="020B0502020202020204" pitchFamily="34" charset="0"/>
              </a:rPr>
              <a:t>polyisopren</a:t>
            </a:r>
            <a:endParaRPr lang="sv-SE" sz="19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green under Mediq Sverige AB</a:t>
            </a:r>
          </a:p>
          <a:p>
            <a:pPr lvl="1">
              <a:lnSpc>
                <a:spcPct val="100000"/>
              </a:lnSpc>
            </a:pPr>
            <a:r>
              <a:rPr lang="sv-SE" sz="1700" dirty="0" err="1">
                <a:latin typeface="Century Gothic" panose="020B0502020202020204" pitchFamily="34" charset="0"/>
              </a:rPr>
              <a:t>Syntegra</a:t>
            </a:r>
            <a:r>
              <a:rPr lang="sv-SE" sz="1700" dirty="0">
                <a:latin typeface="Century Gothic" panose="020B0502020202020204" pitchFamily="34" charset="0"/>
              </a:rPr>
              <a:t> IR Mediq Sverige AB</a:t>
            </a: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ortopediska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under OneMed SverigeAB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Handske op Gammex NL PI Textured OneMed SverigeAB</a:t>
            </a:r>
          </a:p>
          <a:p>
            <a:pPr lvl="1"/>
            <a:endParaRPr lang="da-DK" sz="17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843" y="932306"/>
            <a:ext cx="805806" cy="119765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CE32EA3-3E99-4C16-8236-1A604320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423" y="4269153"/>
            <a:ext cx="1129390" cy="166746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0B5E11-1CAA-43E5-B537-D1B3485DF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679" y="4310882"/>
            <a:ext cx="937255" cy="138389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85DDD8-78E8-D0B6-2790-E4470B449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903" y="2422274"/>
            <a:ext cx="1421050" cy="132556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4A3D95-D7B1-B4E9-C1D4-C5BA80929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118" y="2194424"/>
            <a:ext cx="1604147" cy="14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B22CC-CD63-C779-2F28-0AB24F9E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Operationshandskar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CB65A-23A1-D8A8-B54C-8A7AEC4D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900" dirty="0">
                <a:latin typeface="Century Gothic" panose="020B0502020202020204" pitchFamily="34" charset="0"/>
              </a:rPr>
              <a:t>För användning vid allmänkirurgiska operationer</a:t>
            </a:r>
          </a:p>
          <a:p>
            <a:pPr lvl="1"/>
            <a:r>
              <a:rPr lang="da-DK" sz="1700" dirty="0">
                <a:latin typeface="Century Gothic" panose="020B0502020202020204" pitchFamily="34" charset="0"/>
              </a:rPr>
              <a:t>Medispo under och överhandske Mediplast AB </a:t>
            </a: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pPr lvl="1"/>
            <a:endParaRPr lang="sv-SE" sz="19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vid, ögon-,thorax- och plastikoperationer</a:t>
            </a: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under </a:t>
            </a:r>
            <a:r>
              <a:rPr lang="da-DK" sz="1700" dirty="0">
                <a:latin typeface="Century Gothic" panose="020B0502020202020204" pitchFamily="34" charset="0"/>
              </a:rPr>
              <a:t>OneMed SverigeAB  </a:t>
            </a:r>
            <a:endParaRPr lang="sv-SE" sz="1700" dirty="0">
              <a:latin typeface="Century Gothic" panose="020B0502020202020204" pitchFamily="34" charset="0"/>
            </a:endParaRPr>
          </a:p>
          <a:p>
            <a:pPr lvl="1"/>
            <a:r>
              <a:rPr lang="sv-SE" sz="1700" dirty="0">
                <a:latin typeface="Century Gothic" panose="020B0502020202020204" pitchFamily="34" charset="0"/>
              </a:rPr>
              <a:t>Gammex Non-Latex PI Micro </a:t>
            </a:r>
            <a:r>
              <a:rPr lang="da-DK" sz="17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pPr lvl="1"/>
            <a:endParaRPr lang="sv-SE" sz="1700" dirty="0">
              <a:latin typeface="Century Gothic" panose="020B0502020202020204" pitchFamily="34" charset="0"/>
            </a:endParaRPr>
          </a:p>
          <a:p>
            <a:r>
              <a:rPr lang="sv-SE" sz="1900" dirty="0">
                <a:latin typeface="Century Gothic" panose="020B0502020202020204" pitchFamily="34" charset="0"/>
              </a:rPr>
              <a:t>För användning vid allmänt sterilt arbete</a:t>
            </a:r>
          </a:p>
          <a:p>
            <a:pPr lvl="1">
              <a:lnSpc>
                <a:spcPct val="100000"/>
              </a:lnSpc>
            </a:pPr>
            <a:r>
              <a:rPr lang="sv-SE" sz="1600" dirty="0" err="1">
                <a:latin typeface="Century Gothic" panose="020B0502020202020204" pitchFamily="34" charset="0"/>
              </a:rPr>
              <a:t>Syntegra</a:t>
            </a:r>
            <a:r>
              <a:rPr lang="sv-SE" sz="1600" dirty="0">
                <a:latin typeface="Century Gothic" panose="020B0502020202020204" pitchFamily="34" charset="0"/>
              </a:rPr>
              <a:t> IR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8675085-A739-A0E2-6507-9C2B4DA6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12" y="985719"/>
            <a:ext cx="1421050" cy="15448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90F926-371D-D080-48E1-67D95C34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613" y="1214214"/>
            <a:ext cx="1408068" cy="132556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E4FF22-D1F7-6655-EAEE-D4717337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681" y="918250"/>
            <a:ext cx="1698695" cy="15448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7C9FA8E-2BA8-7FC0-E37E-3EE82723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257" y="2646613"/>
            <a:ext cx="1129390" cy="167161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62EAD1F-6465-8DF4-FED5-A1EC6334F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2137" y="2614257"/>
            <a:ext cx="1129390" cy="16674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7EA6EE6-33B1-AE2A-ED18-57B4248DA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987" y="4969759"/>
            <a:ext cx="142105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620252"/>
            <a:ext cx="11129211" cy="5021179"/>
          </a:xfrm>
        </p:spPr>
        <p:txBody>
          <a:bodyPr>
            <a:normAutofit/>
          </a:bodyPr>
          <a:lstStyle/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med indikeringsf</a:t>
            </a:r>
            <a:r>
              <a:rPr lang="sv-SE" sz="2000" dirty="0">
                <a:latin typeface="Century Gothic" panose="020B0502020202020204" pitchFamily="34" charset="0"/>
              </a:rPr>
              <a:t>unktion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Biogel PI Micro Indicator Mölnlycke Health Care AB</a:t>
            </a:r>
          </a:p>
          <a:p>
            <a:pPr lvl="1"/>
            <a:r>
              <a:rPr lang="sv-SE" sz="1600">
                <a:latin typeface="Century Gothic" panose="020B0502020202020204" pitchFamily="34" charset="0"/>
              </a:rPr>
              <a:t>Biogel PI </a:t>
            </a:r>
            <a:r>
              <a:rPr lang="sv-SE" sz="1600" dirty="0">
                <a:latin typeface="Century Gothic" panose="020B0502020202020204" pitchFamily="34" charset="0"/>
              </a:rPr>
              <a:t>Micro Mölnlycke Health Care AB</a:t>
            </a:r>
          </a:p>
          <a:p>
            <a:pPr lvl="1"/>
            <a:endParaRPr lang="sv-S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Dubbelpackade operationshandskar av latex med indikeringsfunktion</a:t>
            </a:r>
          </a:p>
          <a:p>
            <a:pPr lvl="1"/>
            <a:r>
              <a:rPr lang="sv-SE" sz="1800" dirty="0" err="1">
                <a:latin typeface="Century Gothic" panose="020B0502020202020204" pitchFamily="34" charset="0"/>
              </a:rPr>
              <a:t>Supreme</a:t>
            </a:r>
            <a:r>
              <a:rPr lang="sv-SE" sz="1800" dirty="0">
                <a:latin typeface="Century Gothic" panose="020B0502020202020204" pitchFamily="34" charset="0"/>
              </a:rPr>
              <a:t> Duo Mediq Sverige AB 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Supreme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497" y="1661185"/>
            <a:ext cx="1277303" cy="14287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434" y="1690688"/>
            <a:ext cx="1334453" cy="144018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1C7ADF1-0DA9-4298-A96A-4274DFCE7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0" y="4130841"/>
            <a:ext cx="1828800" cy="16764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91F86F8-600B-C8FB-9C8D-C493C185B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610" y="4149891"/>
            <a:ext cx="1600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3335C5-5269-F492-DF96-C517A6E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Dubbelpackade Operationshandskar</a:t>
            </a:r>
            <a:br>
              <a:rPr lang="sv-SE" dirty="0">
                <a:latin typeface="Century Gothic" panose="020B0502020202020204" pitchFamily="34" charset="0"/>
              </a:rPr>
            </a:br>
            <a:r>
              <a:rPr lang="sv-SE" dirty="0">
                <a:latin typeface="Century Gothic" panose="020B0502020202020204" pitchFamily="34" charset="0"/>
              </a:rPr>
              <a:t>Handske i handske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2D6DD0-A3E4-3698-FF59-3634C5C9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latin typeface="Century Gothic" panose="020B0502020202020204" pitchFamily="34" charset="0"/>
              </a:rPr>
              <a:t>Dubbelpackade operationshandskar med indikeringsfunktion</a:t>
            </a:r>
          </a:p>
          <a:p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Plus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Non-Latex PI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Gammex Latex 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-in-</a:t>
            </a:r>
            <a:r>
              <a:rPr lang="sv-SE" sz="2000" dirty="0" err="1">
                <a:latin typeface="Century Gothic" panose="020B0502020202020204" pitchFamily="34" charset="0"/>
              </a:rPr>
              <a:t>Glove</a:t>
            </a:r>
            <a:r>
              <a:rPr lang="sv-SE" sz="2000" dirty="0">
                <a:latin typeface="Century Gothic" panose="020B0502020202020204" pitchFamily="34" charset="0"/>
              </a:rPr>
              <a:t> System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2000" dirty="0" err="1">
                <a:latin typeface="Century Gothic" panose="020B0502020202020204" pitchFamily="34" charset="0"/>
              </a:rPr>
              <a:t>Encore</a:t>
            </a:r>
            <a:r>
              <a:rPr lang="sv-SE" sz="2000" dirty="0">
                <a:latin typeface="Century Gothic" panose="020B0502020202020204" pitchFamily="34" charset="0"/>
              </a:rPr>
              <a:t> Latex </a:t>
            </a:r>
            <a:r>
              <a:rPr lang="sv-SE" sz="2000" dirty="0" err="1">
                <a:latin typeface="Century Gothic" panose="020B0502020202020204" pitchFamily="34" charset="0"/>
              </a:rPr>
              <a:t>Textured</a:t>
            </a:r>
            <a:r>
              <a:rPr lang="sv-SE" sz="2000" dirty="0">
                <a:latin typeface="Century Gothic" panose="020B0502020202020204" pitchFamily="34" charset="0"/>
              </a:rPr>
              <a:t> </a:t>
            </a:r>
            <a:r>
              <a:rPr lang="da-DK" sz="2000" dirty="0">
                <a:latin typeface="Century Gothic" panose="020B0502020202020204" pitchFamily="34" charset="0"/>
              </a:rPr>
              <a:t>OneMed SverigeAB</a:t>
            </a:r>
            <a:endParaRPr lang="sv-SE" sz="20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9C5A5-BF42-AC9F-BE6B-61FBCD13208C}"/>
              </a:ext>
            </a:extLst>
          </p:cNvPr>
          <p:cNvPicPr/>
          <p:nvPr/>
        </p:nvPicPr>
        <p:blipFill rotWithShape="1">
          <a:blip r:embed="rId2"/>
          <a:srcRect l="83168" t="13228" r="4101" b="42857"/>
          <a:stretch/>
        </p:blipFill>
        <p:spPr bwMode="auto">
          <a:xfrm>
            <a:off x="7786168" y="2350072"/>
            <a:ext cx="1218766" cy="1197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172A34B-DBB0-FF41-7E4F-A223016ADCB2}"/>
              </a:ext>
            </a:extLst>
          </p:cNvPr>
          <p:cNvPicPr/>
          <p:nvPr/>
        </p:nvPicPr>
        <p:blipFill rotWithShape="1">
          <a:blip r:embed="rId3"/>
          <a:srcRect l="32573" t="14423" r="52546" b="40211"/>
          <a:stretch/>
        </p:blipFill>
        <p:spPr bwMode="auto">
          <a:xfrm>
            <a:off x="9329536" y="2298162"/>
            <a:ext cx="1322704" cy="1648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6E5A2C-CEA1-5BC8-C139-490D309AB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50" y="4081847"/>
            <a:ext cx="1433512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7E6308-65FC-4FEE-BB59-5EF7BC1C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Utgått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1E3E17C-22A7-BF4D-8CED-0BDFE164F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Biogel </a:t>
            </a:r>
            <a:r>
              <a:rPr lang="sv-SE" sz="2000" dirty="0" err="1">
                <a:latin typeface="Century Gothic" panose="020B0502020202020204" pitchFamily="34" charset="0"/>
              </a:rPr>
              <a:t>Eclipse</a:t>
            </a:r>
            <a:r>
              <a:rPr lang="sv-SE" sz="2000" dirty="0">
                <a:latin typeface="Century Gothic" panose="020B0502020202020204" pitchFamily="34" charset="0"/>
              </a:rPr>
              <a:t> Indicator Mölnlycke Health Care AB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Biogel </a:t>
            </a:r>
            <a:r>
              <a:rPr lang="sv-SE" dirty="0" err="1">
                <a:latin typeface="Century Gothic" panose="020B0502020202020204" pitchFamily="34" charset="0"/>
              </a:rPr>
              <a:t>Eclipse</a:t>
            </a:r>
            <a:r>
              <a:rPr lang="sv-SE" dirty="0">
                <a:latin typeface="Century Gothic" panose="020B0502020202020204" pitchFamily="34" charset="0"/>
              </a:rPr>
              <a:t> Mölnlycke Health Care AB</a:t>
            </a:r>
          </a:p>
          <a:p>
            <a:endParaRPr lang="sv-SE" dirty="0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24F2387-A354-A170-FDF8-803C3E89D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250" y="2153444"/>
            <a:ext cx="3619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8699"/>
          </a:xfrm>
        </p:spPr>
        <p:txBody>
          <a:bodyPr>
            <a:normAutofit/>
          </a:bodyPr>
          <a:lstStyle/>
          <a:p>
            <a:r>
              <a:rPr lang="sv-SE" sz="1800" dirty="0">
                <a:latin typeface="Century Gothic" panose="020B0502020202020204" pitchFamily="34" charset="0"/>
              </a:rPr>
              <a:t>Undersökningshandske för vårdarbete </a:t>
            </a:r>
          </a:p>
          <a:p>
            <a:pPr lvl="1"/>
            <a:r>
              <a:rPr lang="sv-SE" sz="1600" dirty="0"/>
              <a:t>SELEFA SENSE LIGHT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lvl="1"/>
            <a:endParaRPr lang="sv-SE" sz="1600" dirty="0"/>
          </a:p>
          <a:p>
            <a:r>
              <a:rPr lang="sv-SE" sz="1800" dirty="0">
                <a:latin typeface="Century Gothic" panose="020B0502020202020204" pitchFamily="34" charset="0"/>
              </a:rPr>
              <a:t>För arbete med tandvård</a:t>
            </a:r>
          </a:p>
          <a:p>
            <a:pPr marL="685800" lvl="2"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Svea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685800" lvl="2">
              <a:spcBef>
                <a:spcPts val="1000"/>
              </a:spcBef>
            </a:pPr>
            <a:endParaRPr lang="sv-SE" sz="16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För arbete med cytostatika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endParaRPr lang="sv-SE" sz="1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Ambulanssjukvård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Abena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Classic blå lång Abena AB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sv-SE" sz="2200" dirty="0">
              <a:latin typeface="Century Gothic" panose="020B0502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0591813-E795-81F1-5C14-65E3A4D0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548" y="1575595"/>
            <a:ext cx="2196484" cy="159448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63F439-0D14-30B2-B677-58146A53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65" y="2563654"/>
            <a:ext cx="2489667" cy="173069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7484C2-4EDA-3679-20D1-12C84CE17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665" y="5215284"/>
            <a:ext cx="1953577" cy="1169039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4DDD59D-569E-AB2F-508F-E00440036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entury Gothic" panose="020B0502020202020204" pitchFamily="34" charset="0"/>
              </a:rPr>
              <a:t>Upphandlat sortiment Undersökningshandskar - nitril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806535"/>
          </a:xfrm>
        </p:spPr>
        <p:txBody>
          <a:bodyPr>
            <a:normAutofit lnSpcReduction="10000"/>
          </a:bodyPr>
          <a:lstStyle/>
          <a:p>
            <a:pPr marL="285750" lvl="1" indent="-285750">
              <a:spcBef>
                <a:spcPts val="1000"/>
              </a:spcBef>
            </a:pPr>
            <a:endParaRPr lang="sv-SE" sz="1800" dirty="0"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1000"/>
              </a:spcBef>
            </a:pPr>
            <a:r>
              <a:rPr lang="sv-SE" sz="1800" dirty="0">
                <a:latin typeface="Century Gothic" panose="020B0502020202020204" pitchFamily="34" charset="0"/>
              </a:rPr>
              <a:t>Livsmedel</a:t>
            </a:r>
          </a:p>
          <a:p>
            <a:pPr lvl="1"/>
            <a:r>
              <a:rPr lang="sv-SE" sz="1600" dirty="0" err="1">
                <a:latin typeface="Century Gothic" panose="020B0502020202020204" pitchFamily="34" charset="0"/>
              </a:rPr>
              <a:t>Selefa</a:t>
            </a:r>
            <a:r>
              <a:rPr lang="sv-SE" sz="1600" dirty="0">
                <a:latin typeface="Century Gothic" panose="020B0502020202020204" pitchFamily="34" charset="0"/>
              </a:rPr>
              <a:t> Sense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</a:p>
          <a:p>
            <a:pPr marL="457200" lvl="1" indent="0">
              <a:buNone/>
            </a:pPr>
            <a:endParaRPr lang="sv-SE" sz="1600" dirty="0">
              <a:latin typeface="Century Gothic" panose="020B0502020202020204" pitchFamily="34" charset="0"/>
            </a:endParaRPr>
          </a:p>
          <a:p>
            <a:pPr lvl="1"/>
            <a:endParaRPr lang="sv-SE" sz="24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personer med allergiska besvär, acceleratorfri</a:t>
            </a:r>
          </a:p>
          <a:p>
            <a:pPr marL="685800" lvl="2">
              <a:spcBef>
                <a:spcPts val="1000"/>
              </a:spcBef>
            </a:pPr>
            <a:r>
              <a:rPr lang="en-US" sz="1600" dirty="0">
                <a:latin typeface="Century Gothic" panose="020B0502020202020204" pitchFamily="34" charset="0"/>
              </a:rPr>
              <a:t>Abena Excellent </a:t>
            </a:r>
            <a:r>
              <a:rPr lang="en-US" sz="1600" dirty="0" err="1">
                <a:latin typeface="Century Gothic" panose="020B0502020202020204" pitchFamily="34" charset="0"/>
              </a:rPr>
              <a:t>acc.fri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blå</a:t>
            </a:r>
            <a:r>
              <a:rPr lang="en-US" sz="1600" dirty="0">
                <a:latin typeface="Century Gothic" panose="020B0502020202020204" pitchFamily="34" charset="0"/>
              </a:rPr>
              <a:t> Abena AB</a:t>
            </a: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sv-SE" sz="2400" dirty="0">
                <a:latin typeface="Century Gothic" panose="020B0502020202020204" pitchFamily="34" charset="0"/>
              </a:rPr>
              <a:t>För arbete med gips lång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sv-SE" sz="1600" dirty="0" err="1">
                <a:latin typeface="Century Gothic" panose="020B0502020202020204" pitchFamily="34" charset="0"/>
              </a:rPr>
              <a:t>Evercare</a:t>
            </a:r>
            <a:r>
              <a:rPr lang="sv-SE" sz="1600" dirty="0">
                <a:latin typeface="Century Gothic" panose="020B0502020202020204" pitchFamily="34" charset="0"/>
              </a:rPr>
              <a:t> SAFE X-LONG </a:t>
            </a:r>
            <a:r>
              <a:rPr lang="da-DK" sz="1600" dirty="0">
                <a:latin typeface="Century Gothic" panose="020B0502020202020204" pitchFamily="34" charset="0"/>
              </a:rPr>
              <a:t>OneMed SverigeAB</a:t>
            </a:r>
            <a:endParaRPr lang="sv-SE" sz="16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endParaRPr lang="sv-SE" sz="10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För </a:t>
            </a:r>
            <a:r>
              <a:rPr lang="sv-SE" sz="1800" dirty="0" err="1">
                <a:latin typeface="Century Gothic" panose="020B0502020202020204" pitchFamily="34" charset="0"/>
              </a:rPr>
              <a:t>laboratoreiarbete</a:t>
            </a:r>
            <a:endParaRPr lang="sv-SE" sz="1800" dirty="0">
              <a:latin typeface="Century Gothic" panose="020B0502020202020204" pitchFamily="34" charset="0"/>
            </a:endParaRP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Ultra Comfort </a:t>
            </a:r>
            <a:r>
              <a:rPr lang="sv-SE" sz="1600" dirty="0" err="1">
                <a:latin typeface="Century Gothic" panose="020B0502020202020204" pitchFamily="34" charset="0"/>
              </a:rPr>
              <a:t>blue</a:t>
            </a:r>
            <a:r>
              <a:rPr lang="sv-SE" sz="1600" dirty="0">
                <a:latin typeface="Century Gothic" panose="020B0502020202020204" pitchFamily="34" charset="0"/>
              </a:rPr>
              <a:t> Mediq Sverige AB</a:t>
            </a:r>
          </a:p>
          <a:p>
            <a:pPr lvl="1"/>
            <a:r>
              <a:rPr lang="sv-SE" sz="1600" dirty="0">
                <a:latin typeface="Century Gothic" panose="020B0502020202020204" pitchFamily="34" charset="0"/>
              </a:rPr>
              <a:t>Abena Excellent blå lån Abena AB</a:t>
            </a:r>
            <a:endParaRPr lang="sv-SE" sz="2400" dirty="0">
              <a:latin typeface="Century Gothic" panose="020B0502020202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8251198-4FD3-41CA-8B77-F038CB1799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05" y="1541313"/>
            <a:ext cx="1472565" cy="146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9BE6C1F-94F3-B078-7434-53CBBD59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480886"/>
            <a:ext cx="2433638" cy="15716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DC0A23-787E-3EED-4042-78277B850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091" y="5132070"/>
            <a:ext cx="2216859" cy="104298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C0E1CAC-A5ED-9BBE-ECB0-9CF61945D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41975"/>
            <a:ext cx="1676399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0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 basmall PP loggan nere till höger.pptx" id="{0718EBAD-DEF4-4633-B808-EEEEA78BCF68}" vid="{A5EF260B-6DEC-48A7-A7E3-AC973ED3D4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VF basmall PP loggan nere till höger</Template>
  <TotalTime>1775</TotalTime>
  <Words>503</Words>
  <Application>Microsoft Office PowerPoint</Application>
  <PresentationFormat>Bredbild</PresentationFormat>
  <Paragraphs>124</Paragraphs>
  <Slides>13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Office-tema</vt:lpstr>
      <vt:lpstr>Nytt avtal operations och undersökningshandskar 1 december 2023  Varuförsörjningen - Birgitta Heimann </vt:lpstr>
      <vt:lpstr>Avtalet</vt:lpstr>
      <vt:lpstr>Upphandlat sortiment Operationshandskar</vt:lpstr>
      <vt:lpstr>Upphandlat sortiment Operationshandskar</vt:lpstr>
      <vt:lpstr>Upphandlat sortiment Dubbelpackade Operationshandskar</vt:lpstr>
      <vt:lpstr>Upphandlat sortiment Dubbelpackade Operationshandskar Handske i handske</vt:lpstr>
      <vt:lpstr>Utgått</vt:lpstr>
      <vt:lpstr>Upphandlat sortiment Undersökningshandskar - nitril</vt:lpstr>
      <vt:lpstr>Upphandlat sortiment Undersökningshandskar - nitril</vt:lpstr>
      <vt:lpstr>Upphandlat sortiment Undersökningshandskar - nitril</vt:lpstr>
      <vt:lpstr>Utgått</vt:lpstr>
      <vt:lpstr>Rätt Handske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Katharina Högdin</dc:creator>
  <cp:lastModifiedBy>Heimann, Birgitta</cp:lastModifiedBy>
  <cp:revision>126</cp:revision>
  <dcterms:created xsi:type="dcterms:W3CDTF">2016-10-10T05:48:07Z</dcterms:created>
  <dcterms:modified xsi:type="dcterms:W3CDTF">2024-08-15T05:50:52Z</dcterms:modified>
</cp:coreProperties>
</file>